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90" r:id="rId2"/>
    <p:sldId id="300" r:id="rId3"/>
    <p:sldId id="281" r:id="rId4"/>
    <p:sldId id="291" r:id="rId5"/>
    <p:sldId id="323" r:id="rId6"/>
    <p:sldId id="324" r:id="rId7"/>
    <p:sldId id="306" r:id="rId8"/>
    <p:sldId id="325" r:id="rId9"/>
    <p:sldId id="326" r:id="rId10"/>
    <p:sldId id="327" r:id="rId11"/>
    <p:sldId id="328" r:id="rId12"/>
    <p:sldId id="329" r:id="rId13"/>
    <p:sldId id="330" r:id="rId14"/>
    <p:sldId id="308" r:id="rId15"/>
    <p:sldId id="309" r:id="rId16"/>
    <p:sldId id="333" r:id="rId17"/>
    <p:sldId id="331" r:id="rId18"/>
    <p:sldId id="332" r:id="rId19"/>
    <p:sldId id="310" r:id="rId20"/>
    <p:sldId id="334" r:id="rId21"/>
    <p:sldId id="335" r:id="rId22"/>
    <p:sldId id="312" r:id="rId23"/>
    <p:sldId id="313" r:id="rId24"/>
    <p:sldId id="336" r:id="rId25"/>
    <p:sldId id="337" r:id="rId26"/>
    <p:sldId id="299" r:id="rId2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p15:clr>
            <a:srgbClr val="A4A3A4"/>
          </p15:clr>
        </p15:guide>
        <p15:guide id="2" orient="horz" pos="3208">
          <p15:clr>
            <a:srgbClr val="A4A3A4"/>
          </p15:clr>
        </p15:guide>
        <p15:guide id="3" pos="2880">
          <p15:clr>
            <a:srgbClr val="A4A3A4"/>
          </p15:clr>
        </p15:guide>
        <p15:guide id="4" pos="5624">
          <p15:clr>
            <a:srgbClr val="A4A3A4"/>
          </p15:clr>
        </p15:guide>
        <p15:guide id="5" orient="horz" pos="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4371"/>
    <a:srgbClr val="EEF2F5"/>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6" d="100"/>
          <a:sy n="116" d="100"/>
        </p:scale>
        <p:origin x="518" y="72"/>
      </p:cViewPr>
      <p:guideLst>
        <p:guide pos="136"/>
        <p:guide orient="horz" pos="3208"/>
        <p:guide pos="2880"/>
        <p:guide pos="5624"/>
        <p:guide orient="horz" pos="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更多模板请关注：https://haosc.taobao.com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8147154" y="105427"/>
            <a:ext cx="819654" cy="692361"/>
            <a:chOff x="2992437" y="0"/>
            <a:chExt cx="2543175" cy="2148217"/>
          </a:xfrm>
          <a:solidFill>
            <a:srgbClr val="304371"/>
          </a:solidFill>
        </p:grpSpPr>
        <p:grpSp>
          <p:nvGrpSpPr>
            <p:cNvPr id="8" name="组合 7"/>
            <p:cNvGrpSpPr/>
            <p:nvPr/>
          </p:nvGrpSpPr>
          <p:grpSpPr>
            <a:xfrm>
              <a:off x="2992437" y="1183017"/>
              <a:ext cx="2543175" cy="965200"/>
              <a:chOff x="3297238" y="2879725"/>
              <a:chExt cx="2543175" cy="965200"/>
            </a:xfrm>
            <a:grpFill/>
          </p:grpSpPr>
          <p:sp>
            <p:nvSpPr>
              <p:cNvPr id="20"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 name="组合 8"/>
            <p:cNvGrpSpPr/>
            <p:nvPr/>
          </p:nvGrpSpPr>
          <p:grpSpPr>
            <a:xfrm>
              <a:off x="3763962" y="0"/>
              <a:ext cx="1069105" cy="1067923"/>
              <a:chOff x="3851276" y="1292225"/>
              <a:chExt cx="1435100" cy="1433513"/>
            </a:xfrm>
            <a:grpFill/>
          </p:grpSpPr>
          <p:sp>
            <p:nvSpPr>
              <p:cNvPr id="10"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1"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
        <p:nvSpPr>
          <p:cNvPr id="30" name="Picture Placeholder 7"/>
          <p:cNvSpPr>
            <a:spLocks noGrp="1"/>
          </p:cNvSpPr>
          <p:nvPr>
            <p:ph type="pic" sz="quarter" idx="14"/>
          </p:nvPr>
        </p:nvSpPr>
        <p:spPr>
          <a:xfrm>
            <a:off x="23090" y="1229219"/>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1" name="Picture Placeholder 7"/>
          <p:cNvSpPr>
            <a:spLocks noGrp="1"/>
          </p:cNvSpPr>
          <p:nvPr>
            <p:ph type="pic" sz="quarter" idx="15"/>
          </p:nvPr>
        </p:nvSpPr>
        <p:spPr>
          <a:xfrm>
            <a:off x="3061854" y="1219983"/>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2" name="Picture Placeholder 7"/>
          <p:cNvSpPr>
            <a:spLocks noGrp="1"/>
          </p:cNvSpPr>
          <p:nvPr>
            <p:ph type="pic" sz="quarter" idx="16"/>
          </p:nvPr>
        </p:nvSpPr>
        <p:spPr>
          <a:xfrm>
            <a:off x="6100618" y="1219983"/>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3" name="Picture Placeholder 7"/>
          <p:cNvSpPr>
            <a:spLocks noGrp="1"/>
          </p:cNvSpPr>
          <p:nvPr>
            <p:ph type="pic" sz="quarter" idx="14"/>
          </p:nvPr>
        </p:nvSpPr>
        <p:spPr>
          <a:xfrm>
            <a:off x="309860"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4" name="Picture Placeholder 7"/>
          <p:cNvSpPr>
            <a:spLocks noGrp="1"/>
          </p:cNvSpPr>
          <p:nvPr>
            <p:ph type="pic" sz="quarter" idx="15"/>
          </p:nvPr>
        </p:nvSpPr>
        <p:spPr>
          <a:xfrm>
            <a:off x="3348624"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5" name="Picture Placeholder 7"/>
          <p:cNvSpPr>
            <a:spLocks noGrp="1"/>
          </p:cNvSpPr>
          <p:nvPr>
            <p:ph type="pic" sz="quarter" idx="16"/>
          </p:nvPr>
        </p:nvSpPr>
        <p:spPr>
          <a:xfrm>
            <a:off x="6387388"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6" name="矩形 15"/>
          <p:cNvSpPr/>
          <p:nvPr userDrawn="1"/>
        </p:nvSpPr>
        <p:spPr>
          <a:xfrm>
            <a:off x="309860" y="2805681"/>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3348624"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6387388"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8147154" y="105427"/>
            <a:ext cx="819654" cy="692361"/>
            <a:chOff x="2992437" y="0"/>
            <a:chExt cx="2543175" cy="2148217"/>
          </a:xfrm>
          <a:solidFill>
            <a:srgbClr val="304371"/>
          </a:solidFill>
        </p:grpSpPr>
        <p:grpSp>
          <p:nvGrpSpPr>
            <p:cNvPr id="9" name="组合 8"/>
            <p:cNvGrpSpPr/>
            <p:nvPr/>
          </p:nvGrpSpPr>
          <p:grpSpPr>
            <a:xfrm>
              <a:off x="2992437" y="1183017"/>
              <a:ext cx="2543175" cy="965200"/>
              <a:chOff x="3297238" y="2879725"/>
              <a:chExt cx="2543175" cy="965200"/>
            </a:xfrm>
            <a:grpFill/>
          </p:grpSpPr>
          <p:sp>
            <p:nvSpPr>
              <p:cNvPr id="27"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0"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3"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4"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5"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0" name="组合 9"/>
            <p:cNvGrpSpPr/>
            <p:nvPr/>
          </p:nvGrpSpPr>
          <p:grpSpPr>
            <a:xfrm>
              <a:off x="3763962" y="0"/>
              <a:ext cx="1069105" cy="1067923"/>
              <a:chOff x="3851276" y="1292225"/>
              <a:chExt cx="1435100" cy="1433513"/>
            </a:xfrm>
            <a:grpFill/>
          </p:grpSpPr>
          <p:sp>
            <p:nvSpPr>
              <p:cNvPr id="11"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2019/10/23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2019/10/23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dir="r"/>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slide" Target="slide22.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bwMode="auto">
          <a:xfrm>
            <a:off x="2680474" y="1920048"/>
            <a:ext cx="3877986" cy="646331"/>
          </a:xfrm>
          <a:prstGeom prst="rect">
            <a:avLst/>
          </a:prstGeom>
        </p:spPr>
        <p:txBody>
          <a:bodyPr wrap="none">
            <a:spAutoFit/>
          </a:bodyPr>
          <a:lstStyle/>
          <a:p>
            <a:pPr algn="ctr">
              <a:defRPr/>
            </a:pPr>
            <a:r>
              <a:rPr lang="zh-CN" altLang="en-US" sz="3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人</a:t>
            </a:r>
            <a:r>
              <a:rPr lang="zh-CN" altLang="en-US" sz="36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脸检测算法实践</a:t>
            </a:r>
            <a:endParaRPr lang="zh-CN" altLang="en-US" sz="3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2541728" y="2794736"/>
            <a:ext cx="4155479" cy="307777"/>
          </a:xfrm>
          <a:prstGeom prst="rect">
            <a:avLst/>
          </a:prstGeom>
        </p:spPr>
        <p:txBody>
          <a:bodyPr wrap="square">
            <a:spAutoFit/>
          </a:bodyPr>
          <a:lstStyle/>
          <a:p>
            <a:pPr algn="ctr"/>
            <a:r>
              <a:rPr lang="zh-CN" altLang="en-US" sz="1400" dirty="0">
                <a:solidFill>
                  <a:schemeClr val="accent1"/>
                </a:solidFill>
                <a:latin typeface="Arial" panose="020B0604020202020204"/>
              </a:rPr>
              <a:t>汇报人</a:t>
            </a:r>
            <a:r>
              <a:rPr lang="zh-CN" altLang="en-US" sz="1400" dirty="0" smtClean="0">
                <a:solidFill>
                  <a:schemeClr val="accent1"/>
                </a:solidFill>
                <a:latin typeface="Arial" panose="020B0604020202020204"/>
              </a:rPr>
              <a:t>：</a:t>
            </a:r>
            <a:r>
              <a:rPr lang="zh-CN" altLang="en-US" sz="1400" dirty="0">
                <a:solidFill>
                  <a:schemeClr val="accent1"/>
                </a:solidFill>
                <a:latin typeface="Arial" panose="020B0604020202020204"/>
              </a:rPr>
              <a:t>丁沐河</a:t>
            </a:r>
          </a:p>
        </p:txBody>
      </p:sp>
      <p:sp>
        <p:nvSpPr>
          <p:cNvPr id="38" name="矩形 37"/>
          <p:cNvSpPr/>
          <p:nvPr/>
        </p:nvSpPr>
        <p:spPr>
          <a:xfrm>
            <a:off x="2962083" y="3330870"/>
            <a:ext cx="3209513" cy="422680"/>
          </a:xfrm>
          <a:prstGeom prst="rect">
            <a:avLst/>
          </a:prstGeom>
        </p:spPr>
        <p:txBody>
          <a:bodyPr wrap="square">
            <a:spAutoFit/>
          </a:bodyPr>
          <a:lstStyle/>
          <a:p>
            <a:pPr lvl="0" algn="ctr">
              <a:lnSpc>
                <a:spcPct val="150000"/>
              </a:lnSpc>
            </a:pPr>
            <a:r>
              <a:rPr lang="zh-CN" altLang="en-US" sz="1600" dirty="0" smtClean="0">
                <a:solidFill>
                  <a:srgbClr val="304371"/>
                </a:solidFill>
              </a:rPr>
              <a:t>人工智能应用实践</a:t>
            </a:r>
            <a:endParaRPr lang="en-US" altLang="zh-CN" sz="1600" dirty="0">
              <a:solidFill>
                <a:srgbClr val="304371"/>
              </a:solidFill>
            </a:endParaRPr>
          </a:p>
        </p:txBody>
      </p:sp>
      <p:cxnSp>
        <p:nvCxnSpPr>
          <p:cNvPr id="40" name="直接连接符 39"/>
          <p:cNvCxnSpPr/>
          <p:nvPr/>
        </p:nvCxnSpPr>
        <p:spPr>
          <a:xfrm>
            <a:off x="4436213" y="3178632"/>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菱形 1"/>
          <p:cNvSpPr/>
          <p:nvPr/>
        </p:nvSpPr>
        <p:spPr>
          <a:xfrm>
            <a:off x="2233142" y="286843"/>
            <a:ext cx="4667405" cy="466740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2E2B4EE-C21D-4B3B-9CBF-0BB9FC77152E}"/>
              </a:ext>
            </a:extLst>
          </p:cNvPr>
          <p:cNvSpPr txBox="1"/>
          <p:nvPr/>
        </p:nvSpPr>
        <p:spPr>
          <a:xfrm>
            <a:off x="646103" y="1006320"/>
            <a:ext cx="3118605" cy="738664"/>
          </a:xfrm>
          <a:prstGeom prst="rect">
            <a:avLst/>
          </a:prstGeom>
          <a:noFill/>
        </p:spPr>
        <p:txBody>
          <a:bodyPr wrap="square" rtlCol="0">
            <a:spAutoFit/>
          </a:bodyPr>
          <a:lstStyle/>
          <a:p>
            <a:pPr>
              <a:lnSpc>
                <a:spcPct val="100000"/>
              </a:lnSpc>
            </a:pPr>
            <a:r>
              <a:rPr lang="zh-CN" altLang="en-US" sz="1400" dirty="0" smtClean="0">
                <a:solidFill>
                  <a:schemeClr val="accent1"/>
                </a:solidFill>
                <a:latin typeface="+mj-ea"/>
                <a:ea typeface="+mj-ea"/>
              </a:rPr>
              <a:t>使用 </a:t>
            </a:r>
            <a:r>
              <a:rPr lang="en-US" altLang="zh-CN" sz="1400" dirty="0" err="1" smtClean="0">
                <a:solidFill>
                  <a:schemeClr val="accent1"/>
                </a:solidFill>
                <a:latin typeface="+mj-ea"/>
                <a:ea typeface="+mj-ea"/>
              </a:rPr>
              <a:t>opencv</a:t>
            </a:r>
            <a:r>
              <a:rPr lang="en-US" altLang="zh-CN" sz="1400" dirty="0" smtClean="0">
                <a:solidFill>
                  <a:schemeClr val="accent1"/>
                </a:solidFill>
                <a:latin typeface="+mj-ea"/>
                <a:ea typeface="+mj-ea"/>
              </a:rPr>
              <a:t> </a:t>
            </a:r>
            <a:r>
              <a:rPr lang="zh-CN" altLang="en-US" sz="1400" dirty="0" smtClean="0">
                <a:solidFill>
                  <a:schemeClr val="accent1"/>
                </a:solidFill>
                <a:latin typeface="+mj-ea"/>
                <a:ea typeface="+mj-ea"/>
              </a:rPr>
              <a:t>官方库，实现 </a:t>
            </a:r>
            <a:r>
              <a:rPr lang="en-US" altLang="zh-CN" sz="1400" dirty="0" err="1" smtClean="0">
                <a:solidFill>
                  <a:schemeClr val="accent1"/>
                </a:solidFill>
                <a:latin typeface="+mj-ea"/>
                <a:ea typeface="+mj-ea"/>
              </a:rPr>
              <a:t>haarcascade</a:t>
            </a:r>
            <a:r>
              <a:rPr lang="zh-CN" altLang="en-US" sz="1400" dirty="0">
                <a:solidFill>
                  <a:schemeClr val="accent1"/>
                </a:solidFill>
                <a:latin typeface="+mj-ea"/>
                <a:ea typeface="+mj-ea"/>
              </a:rPr>
              <a:t>，有很多文件，有检测脸，眼睛，</a:t>
            </a:r>
            <a:r>
              <a:rPr lang="zh-CN" altLang="en-US" sz="1400">
                <a:solidFill>
                  <a:schemeClr val="accent1"/>
                </a:solidFill>
                <a:latin typeface="+mj-ea"/>
                <a:ea typeface="+mj-ea"/>
              </a:rPr>
              <a:t>身体</a:t>
            </a:r>
            <a:r>
              <a:rPr lang="zh-CN" altLang="en-US" sz="1400" smtClean="0">
                <a:solidFill>
                  <a:schemeClr val="accent1"/>
                </a:solidFill>
                <a:latin typeface="+mj-ea"/>
                <a:ea typeface="+mj-ea"/>
              </a:rPr>
              <a:t>，</a:t>
            </a:r>
            <a:r>
              <a:rPr lang="zh-CN" altLang="en-US" sz="1400">
                <a:solidFill>
                  <a:schemeClr val="accent1"/>
                </a:solidFill>
                <a:latin typeface="+mj-ea"/>
                <a:ea typeface="+mj-ea"/>
              </a:rPr>
              <a:t>微笑</a:t>
            </a:r>
            <a:r>
              <a:rPr lang="zh-CN" altLang="en-US" sz="1400" smtClean="0">
                <a:solidFill>
                  <a:schemeClr val="accent1"/>
                </a:solidFill>
                <a:latin typeface="+mj-ea"/>
                <a:ea typeface="+mj-ea"/>
              </a:rPr>
              <a:t>，</a:t>
            </a:r>
            <a:r>
              <a:rPr lang="zh-CN" altLang="en-US" sz="1400" dirty="0">
                <a:solidFill>
                  <a:schemeClr val="accent1"/>
                </a:solidFill>
                <a:latin typeface="+mj-ea"/>
                <a:ea typeface="+mj-ea"/>
              </a:rPr>
              <a:t>上身等等。</a:t>
            </a:r>
            <a:endParaRPr lang="zh-CN" altLang="zh-CN" sz="1400" dirty="0">
              <a:solidFill>
                <a:schemeClr val="accent1"/>
              </a:solidFill>
              <a:latin typeface="+mj-ea"/>
              <a:ea typeface="+mj-ea"/>
            </a:endParaRPr>
          </a:p>
        </p:txBody>
      </p:sp>
      <p:pic>
        <p:nvPicPr>
          <p:cNvPr id="7" name="图片 6"/>
          <p:cNvPicPr/>
          <p:nvPr/>
        </p:nvPicPr>
        <p:blipFill>
          <a:blip r:embed="rId2"/>
          <a:stretch>
            <a:fillRect/>
          </a:stretch>
        </p:blipFill>
        <p:spPr>
          <a:xfrm>
            <a:off x="5216345" y="2066903"/>
            <a:ext cx="3442335" cy="2832735"/>
          </a:xfrm>
          <a:prstGeom prst="rect">
            <a:avLst/>
          </a:prstGeom>
        </p:spPr>
      </p:pic>
      <p:pic>
        <p:nvPicPr>
          <p:cNvPr id="8" name="图片 7"/>
          <p:cNvPicPr/>
          <p:nvPr/>
        </p:nvPicPr>
        <p:blipFill>
          <a:blip r:embed="rId3"/>
          <a:stretch>
            <a:fillRect/>
          </a:stretch>
        </p:blipFill>
        <p:spPr>
          <a:xfrm>
            <a:off x="4717870" y="184610"/>
            <a:ext cx="4439283" cy="2069377"/>
          </a:xfrm>
          <a:prstGeom prst="rect">
            <a:avLst/>
          </a:prstGeom>
        </p:spPr>
      </p:pic>
      <p:pic>
        <p:nvPicPr>
          <p:cNvPr id="9" name="图片 8"/>
          <p:cNvPicPr/>
          <p:nvPr/>
        </p:nvPicPr>
        <p:blipFill>
          <a:blip r:embed="rId4"/>
          <a:stretch>
            <a:fillRect/>
          </a:stretch>
        </p:blipFill>
        <p:spPr>
          <a:xfrm>
            <a:off x="84732" y="1947211"/>
            <a:ext cx="4388591" cy="3072121"/>
          </a:xfrm>
          <a:prstGeom prst="rect">
            <a:avLst/>
          </a:prstGeom>
        </p:spPr>
      </p:pic>
      <p:sp>
        <p:nvSpPr>
          <p:cNvPr id="10" name="矩形 9">
            <a:extLst>
              <a:ext uri="{FF2B5EF4-FFF2-40B4-BE49-F238E27FC236}">
                <a16:creationId xmlns:a16="http://schemas.microsoft.com/office/drawing/2014/main" id="{0CA66643-9075-4EFD-A531-4C8BC8B3A16A}"/>
              </a:ext>
            </a:extLst>
          </p:cNvPr>
          <p:cNvSpPr/>
          <p:nvPr/>
        </p:nvSpPr>
        <p:spPr bwMode="auto">
          <a:xfrm>
            <a:off x="0" y="287433"/>
            <a:ext cx="4801314" cy="707886"/>
          </a:xfrm>
          <a:prstGeom prst="rect">
            <a:avLst/>
          </a:prstGeom>
          <a:noFill/>
        </p:spPr>
        <p:txBody>
          <a:bodyPr wrap="none">
            <a:spAutoFit/>
          </a:bodyPr>
          <a:lstStyle/>
          <a:p>
            <a:pPr>
              <a:defRPr/>
            </a:pP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000" noProof="0" dirty="0" smtClean="0">
                <a:solidFill>
                  <a:schemeClr val="accent1"/>
                </a:solidFill>
                <a:latin typeface="+mj-ea"/>
                <a:ea typeface="+mj-ea"/>
              </a:rPr>
              <a:t>基于机器学习</a:t>
            </a:r>
            <a:r>
              <a:rPr lang="zh-CN" altLang="en-US" sz="2000" dirty="0" smtClean="0">
                <a:solidFill>
                  <a:schemeClr val="accent1"/>
                </a:solidFill>
                <a:latin typeface="+mj-ea"/>
                <a:ea typeface="+mj-ea"/>
              </a:rPr>
              <a:t>算法</a:t>
            </a:r>
            <a:r>
              <a:rPr lang="zh-CN" altLang="en-US" sz="2000" dirty="0">
                <a:solidFill>
                  <a:schemeClr val="accent1"/>
                </a:solidFill>
                <a:latin typeface="+mj-ea"/>
                <a:ea typeface="+mj-ea"/>
              </a:rPr>
              <a:t>及代码实现</a:t>
            </a:r>
          </a:p>
          <a:p>
            <a:pPr marR="0" lvl="0" indent="0" fontAlgn="auto">
              <a:spcBef>
                <a:spcPts val="0"/>
              </a:spcBef>
              <a:spcAft>
                <a:spcPts val="0"/>
              </a:spcAft>
              <a:buClrTx/>
              <a:buSzTx/>
              <a:buFontTx/>
              <a:buNone/>
              <a:tabLst/>
              <a:defRPr/>
            </a:pPr>
            <a:endParaRPr lang="zh-CN" altLang="en-US" sz="2000" dirty="0">
              <a:solidFill>
                <a:schemeClr val="accent1"/>
              </a:solidFill>
              <a:latin typeface="+mj-ea"/>
              <a:ea typeface="+mj-ea"/>
            </a:endParaRPr>
          </a:p>
        </p:txBody>
      </p:sp>
    </p:spTree>
    <p:extLst>
      <p:ext uri="{BB962C8B-B14F-4D97-AF65-F5344CB8AC3E}">
        <p14:creationId xmlns:p14="http://schemas.microsoft.com/office/powerpoint/2010/main" val="3644521630"/>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314368" y="999741"/>
            <a:ext cx="3612948" cy="2954655"/>
          </a:xfrm>
          <a:prstGeom prst="rect">
            <a:avLst/>
          </a:prstGeom>
          <a:noFill/>
        </p:spPr>
        <p:txBody>
          <a:bodyPr wrap="square" rtlCol="0">
            <a:spAutoFit/>
          </a:bodyPr>
          <a:lstStyle/>
          <a:p>
            <a:pPr>
              <a:lnSpc>
                <a:spcPct val="150000"/>
              </a:lnSpc>
            </a:pPr>
            <a:r>
              <a:rPr lang="en-US" altLang="zh-CN" sz="2000" dirty="0">
                <a:solidFill>
                  <a:schemeClr val="accent1"/>
                </a:solidFill>
                <a:latin typeface="+mj-ea"/>
                <a:ea typeface="+mj-ea"/>
              </a:rPr>
              <a:t>Face Alignment</a:t>
            </a:r>
            <a:r>
              <a:rPr lang="zh-CN" altLang="en-US" sz="2000" dirty="0">
                <a:solidFill>
                  <a:schemeClr val="accent1"/>
                </a:solidFill>
                <a:latin typeface="+mj-ea"/>
                <a:ea typeface="+mj-ea"/>
              </a:rPr>
              <a:t>及关键点</a:t>
            </a:r>
            <a:r>
              <a:rPr lang="zh-CN" altLang="en-US" sz="2000" dirty="0" smtClean="0">
                <a:solidFill>
                  <a:schemeClr val="accent1"/>
                </a:solidFill>
                <a:latin typeface="+mj-ea"/>
                <a:ea typeface="+mj-ea"/>
              </a:rPr>
              <a:t>检测</a:t>
            </a:r>
            <a:endParaRPr lang="en-US" altLang="zh-CN" sz="2000" dirty="0" smtClean="0">
              <a:solidFill>
                <a:schemeClr val="accent1"/>
              </a:solidFill>
              <a:latin typeface="+mj-ea"/>
              <a:ea typeface="+mj-ea"/>
            </a:endParaRPr>
          </a:p>
          <a:p>
            <a:pPr>
              <a:lnSpc>
                <a:spcPct val="150000"/>
              </a:lnSpc>
            </a:pPr>
            <a:endParaRPr lang="en-US" altLang="zh-CN" sz="2000" dirty="0">
              <a:solidFill>
                <a:schemeClr val="accent1"/>
              </a:solidFill>
              <a:latin typeface="+mj-ea"/>
              <a:ea typeface="+mj-ea"/>
            </a:endParaRPr>
          </a:p>
          <a:p>
            <a:pPr>
              <a:lnSpc>
                <a:spcPct val="150000"/>
              </a:lnSpc>
            </a:pPr>
            <a:r>
              <a:rPr lang="en-US" altLang="zh-CN" sz="1400" dirty="0">
                <a:solidFill>
                  <a:schemeClr val="accent1"/>
                </a:solidFill>
                <a:latin typeface="+mj-ea"/>
                <a:ea typeface="+mj-ea"/>
              </a:rPr>
              <a:t>Face Alignment</a:t>
            </a:r>
            <a:r>
              <a:rPr lang="zh-CN" altLang="zh-CN" sz="1400" dirty="0">
                <a:solidFill>
                  <a:schemeClr val="accent1"/>
                </a:solidFill>
                <a:latin typeface="+mj-ea"/>
                <a:ea typeface="+mj-ea"/>
              </a:rPr>
              <a:t>就是人脸对齐，也就是定位人脸关键点的位置（如眼睛中心或嘴角等），人脸对齐任务即根据输入的人脸图像，自动定位出面部关键特征点，如眼睛、鼻尖、嘴角点、眉毛以及人脸各部件轮廓点等，并提取相应的部件特征</a:t>
            </a:r>
            <a:r>
              <a:rPr lang="zh-CN" altLang="zh-CN" sz="1400" dirty="0" smtClean="0">
                <a:solidFill>
                  <a:schemeClr val="accent1"/>
                </a:solidFill>
                <a:latin typeface="+mj-ea"/>
                <a:ea typeface="+mj-ea"/>
              </a:rPr>
              <a:t>。</a:t>
            </a:r>
            <a:endParaRPr lang="en-US" altLang="zh-CN" sz="1400" dirty="0" smtClean="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4427275" y="999741"/>
            <a:ext cx="4591735" cy="2832167"/>
          </a:xfrm>
          <a:prstGeom prst="rect">
            <a:avLst/>
          </a:prstGeom>
        </p:spPr>
      </p:pic>
      <p:sp>
        <p:nvSpPr>
          <p:cNvPr id="6" name="矩形 5">
            <a:extLst>
              <a:ext uri="{FF2B5EF4-FFF2-40B4-BE49-F238E27FC236}">
                <a16:creationId xmlns:a16="http://schemas.microsoft.com/office/drawing/2014/main" id="{0CA66643-9075-4EFD-A531-4C8BC8B3A16A}"/>
              </a:ext>
            </a:extLst>
          </p:cNvPr>
          <p:cNvSpPr/>
          <p:nvPr/>
        </p:nvSpPr>
        <p:spPr bwMode="auto">
          <a:xfrm>
            <a:off x="184894" y="219000"/>
            <a:ext cx="4801314" cy="707886"/>
          </a:xfrm>
          <a:prstGeom prst="rect">
            <a:avLst/>
          </a:prstGeom>
          <a:noFill/>
        </p:spPr>
        <p:txBody>
          <a:bodyPr wrap="none">
            <a:spAutoFit/>
          </a:bodyPr>
          <a:lstStyle/>
          <a:p>
            <a:pPr>
              <a:defRPr/>
            </a:pP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000" noProof="0" dirty="0" smtClean="0">
                <a:solidFill>
                  <a:schemeClr val="accent1"/>
                </a:solidFill>
                <a:latin typeface="+mj-ea"/>
                <a:ea typeface="+mj-ea"/>
              </a:rPr>
              <a:t>基于机器学习</a:t>
            </a:r>
            <a:r>
              <a:rPr lang="zh-CN" altLang="en-US" sz="2000" dirty="0" smtClean="0">
                <a:solidFill>
                  <a:schemeClr val="accent1"/>
                </a:solidFill>
                <a:latin typeface="+mj-ea"/>
                <a:ea typeface="+mj-ea"/>
              </a:rPr>
              <a:t>算法</a:t>
            </a:r>
            <a:r>
              <a:rPr lang="zh-CN" altLang="en-US" sz="2000" dirty="0">
                <a:solidFill>
                  <a:schemeClr val="accent1"/>
                </a:solidFill>
                <a:latin typeface="+mj-ea"/>
                <a:ea typeface="+mj-ea"/>
              </a:rPr>
              <a:t>及代码实现</a:t>
            </a:r>
          </a:p>
          <a:p>
            <a:pPr marR="0" lvl="0" indent="0" fontAlgn="auto">
              <a:spcBef>
                <a:spcPts val="0"/>
              </a:spcBef>
              <a:spcAft>
                <a:spcPts val="0"/>
              </a:spcAft>
              <a:buClrTx/>
              <a:buSzTx/>
              <a:buFontTx/>
              <a:buNone/>
              <a:tabLst/>
              <a:defRPr/>
            </a:pPr>
            <a:endParaRPr lang="zh-CN" altLang="en-US" sz="2000" dirty="0">
              <a:solidFill>
                <a:schemeClr val="accent1"/>
              </a:solidFill>
              <a:latin typeface="+mj-ea"/>
              <a:ea typeface="+mj-ea"/>
            </a:endParaRPr>
          </a:p>
        </p:txBody>
      </p:sp>
    </p:spTree>
    <p:extLst>
      <p:ext uri="{BB962C8B-B14F-4D97-AF65-F5344CB8AC3E}">
        <p14:creationId xmlns:p14="http://schemas.microsoft.com/office/powerpoint/2010/main" val="1339915111"/>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169212" y="958918"/>
            <a:ext cx="4560671" cy="2870016"/>
          </a:xfrm>
          <a:prstGeom prst="rect">
            <a:avLst/>
          </a:prstGeom>
          <a:noFill/>
        </p:spPr>
        <p:txBody>
          <a:bodyPr wrap="square" rtlCol="0">
            <a:spAutoFit/>
          </a:bodyPr>
          <a:lstStyle/>
          <a:p>
            <a:pPr>
              <a:lnSpc>
                <a:spcPct val="100000"/>
              </a:lnSpc>
            </a:pPr>
            <a:r>
              <a:rPr lang="en-US" altLang="zh-CN" sz="2000" dirty="0" smtClean="0">
                <a:solidFill>
                  <a:schemeClr val="accent1"/>
                </a:solidFill>
                <a:latin typeface="+mj-ea"/>
                <a:ea typeface="+mj-ea"/>
              </a:rPr>
              <a:t>LBF</a:t>
            </a:r>
            <a:r>
              <a:rPr lang="zh-CN" altLang="en-US" sz="2000" dirty="0">
                <a:solidFill>
                  <a:schemeClr val="accent1"/>
                </a:solidFill>
                <a:latin typeface="+mj-ea"/>
                <a:ea typeface="+mj-ea"/>
              </a:rPr>
              <a:t>算法</a:t>
            </a:r>
            <a:endParaRPr lang="en-US" altLang="zh-CN" sz="2000" dirty="0">
              <a:solidFill>
                <a:schemeClr val="accent1"/>
              </a:solidFill>
              <a:latin typeface="+mj-ea"/>
              <a:ea typeface="+mj-ea"/>
            </a:endParaRPr>
          </a:p>
          <a:p>
            <a:pPr>
              <a:lnSpc>
                <a:spcPct val="100000"/>
              </a:lnSpc>
            </a:pPr>
            <a:endParaRPr lang="en-US" altLang="zh-CN" dirty="0"/>
          </a:p>
          <a:p>
            <a:pPr>
              <a:lnSpc>
                <a:spcPct val="150000"/>
              </a:lnSpc>
            </a:pPr>
            <a:r>
              <a:rPr lang="en-US" altLang="zh-CN" sz="1400" dirty="0" smtClean="0">
                <a:solidFill>
                  <a:schemeClr val="accent1"/>
                </a:solidFill>
                <a:latin typeface="+mj-ea"/>
                <a:ea typeface="+mj-ea"/>
              </a:rPr>
              <a:t>LBF</a:t>
            </a:r>
            <a:r>
              <a:rPr lang="zh-CN" altLang="en-US" sz="1400" dirty="0" smtClean="0">
                <a:solidFill>
                  <a:schemeClr val="accent1"/>
                </a:solidFill>
                <a:latin typeface="+mj-ea"/>
                <a:ea typeface="+mj-ea"/>
              </a:rPr>
              <a:t>算法（</a:t>
            </a:r>
            <a:r>
              <a:rPr lang="en-US" altLang="zh-CN" sz="1400" dirty="0" smtClean="0">
                <a:solidFill>
                  <a:schemeClr val="accent1"/>
                </a:solidFill>
                <a:latin typeface="+mj-ea"/>
                <a:ea typeface="+mj-ea"/>
              </a:rPr>
              <a:t>LBF:</a:t>
            </a:r>
            <a:r>
              <a:rPr lang="zh-CN" altLang="en-US" sz="1400" dirty="0">
                <a:solidFill>
                  <a:schemeClr val="accent1"/>
                </a:solidFill>
                <a:latin typeface="+mj-ea"/>
                <a:ea typeface="+mj-ea"/>
              </a:rPr>
              <a:t>局部二值特征）</a:t>
            </a:r>
            <a:r>
              <a:rPr lang="en-US" altLang="zh-CN" sz="1400" dirty="0" smtClean="0">
                <a:solidFill>
                  <a:schemeClr val="accent1"/>
                </a:solidFill>
                <a:latin typeface="+mj-ea"/>
                <a:ea typeface="+mj-ea"/>
              </a:rPr>
              <a:t>,</a:t>
            </a:r>
            <a:r>
              <a:rPr lang="zh-CN" altLang="en-US" sz="1400" dirty="0">
                <a:solidFill>
                  <a:schemeClr val="accent1"/>
                </a:solidFill>
                <a:latin typeface="+mj-ea"/>
                <a:ea typeface="+mj-ea"/>
              </a:rPr>
              <a:t>将随机森林的输出组成一种特征（这里也就是</a:t>
            </a:r>
            <a:r>
              <a:rPr lang="en-US" altLang="zh-CN" sz="1400" dirty="0">
                <a:solidFill>
                  <a:schemeClr val="accent1"/>
                </a:solidFill>
                <a:latin typeface="+mj-ea"/>
                <a:ea typeface="+mj-ea"/>
              </a:rPr>
              <a:t>LBF</a:t>
            </a:r>
            <a:r>
              <a:rPr lang="zh-CN" altLang="en-US" sz="1400" dirty="0">
                <a:solidFill>
                  <a:schemeClr val="accent1"/>
                </a:solidFill>
                <a:latin typeface="+mj-ea"/>
                <a:ea typeface="+mj-ea"/>
              </a:rPr>
              <a:t>），并用</a:t>
            </a:r>
            <a:r>
              <a:rPr lang="en-US" altLang="zh-CN" sz="1400" dirty="0">
                <a:solidFill>
                  <a:schemeClr val="accent1"/>
                </a:solidFill>
                <a:latin typeface="+mj-ea"/>
                <a:ea typeface="+mj-ea"/>
              </a:rPr>
              <a:t>LBF</a:t>
            </a:r>
            <a:r>
              <a:rPr lang="zh-CN" altLang="en-US" sz="1400" dirty="0">
                <a:solidFill>
                  <a:schemeClr val="accent1"/>
                </a:solidFill>
                <a:latin typeface="+mj-ea"/>
                <a:ea typeface="+mj-ea"/>
              </a:rPr>
              <a:t>来做预测，除了采用随机森林的结构做预测，</a:t>
            </a:r>
            <a:r>
              <a:rPr lang="en-US" altLang="zh-CN" sz="1400" dirty="0">
                <a:solidFill>
                  <a:schemeClr val="accent1"/>
                </a:solidFill>
                <a:latin typeface="+mj-ea"/>
                <a:ea typeface="+mj-ea"/>
              </a:rPr>
              <a:t>LBF</a:t>
            </a:r>
            <a:r>
              <a:rPr lang="zh-CN" altLang="en-US" sz="1400" dirty="0">
                <a:solidFill>
                  <a:schemeClr val="accent1"/>
                </a:solidFill>
                <a:latin typeface="+mj-ea"/>
                <a:ea typeface="+mj-ea"/>
              </a:rPr>
              <a:t>还针对每个关键点给出一个随机森林来做预测，并将所有关键点对应的随机森林输出的局部特征相互联系起来，称作为局部二值特征，然后利用这个局部二值特征做全局回归，来预测形状变化量。</a:t>
            </a:r>
            <a:endParaRPr lang="zh-CN" altLang="zh-CN" sz="14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4717955" y="1352207"/>
            <a:ext cx="4426045" cy="2476727"/>
          </a:xfrm>
          <a:prstGeom prst="rect">
            <a:avLst/>
          </a:prstGeom>
        </p:spPr>
      </p:pic>
      <p:sp>
        <p:nvSpPr>
          <p:cNvPr id="6" name="矩形 5">
            <a:extLst>
              <a:ext uri="{FF2B5EF4-FFF2-40B4-BE49-F238E27FC236}">
                <a16:creationId xmlns:a16="http://schemas.microsoft.com/office/drawing/2014/main" id="{0CA66643-9075-4EFD-A531-4C8BC8B3A16A}"/>
              </a:ext>
            </a:extLst>
          </p:cNvPr>
          <p:cNvSpPr/>
          <p:nvPr/>
        </p:nvSpPr>
        <p:spPr bwMode="auto">
          <a:xfrm>
            <a:off x="184894" y="219000"/>
            <a:ext cx="4801314" cy="707886"/>
          </a:xfrm>
          <a:prstGeom prst="rect">
            <a:avLst/>
          </a:prstGeom>
          <a:noFill/>
        </p:spPr>
        <p:txBody>
          <a:bodyPr wrap="none">
            <a:spAutoFit/>
          </a:bodyPr>
          <a:lstStyle/>
          <a:p>
            <a:pPr>
              <a:defRPr/>
            </a:pP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000" noProof="0" dirty="0" smtClean="0">
                <a:solidFill>
                  <a:schemeClr val="accent1"/>
                </a:solidFill>
                <a:latin typeface="+mj-ea"/>
                <a:ea typeface="+mj-ea"/>
              </a:rPr>
              <a:t>基于机器学习</a:t>
            </a:r>
            <a:r>
              <a:rPr lang="zh-CN" altLang="en-US" sz="2000" dirty="0" smtClean="0">
                <a:solidFill>
                  <a:schemeClr val="accent1"/>
                </a:solidFill>
                <a:latin typeface="+mj-ea"/>
                <a:ea typeface="+mj-ea"/>
              </a:rPr>
              <a:t>算法</a:t>
            </a:r>
            <a:r>
              <a:rPr lang="zh-CN" altLang="en-US" sz="2000" dirty="0">
                <a:solidFill>
                  <a:schemeClr val="accent1"/>
                </a:solidFill>
                <a:latin typeface="+mj-ea"/>
                <a:ea typeface="+mj-ea"/>
              </a:rPr>
              <a:t>及代码实现</a:t>
            </a:r>
          </a:p>
          <a:p>
            <a:pPr marR="0" lvl="0" indent="0" fontAlgn="auto">
              <a:spcBef>
                <a:spcPts val="0"/>
              </a:spcBef>
              <a:spcAft>
                <a:spcPts val="0"/>
              </a:spcAft>
              <a:buClrTx/>
              <a:buSzTx/>
              <a:buFontTx/>
              <a:buNone/>
              <a:tabLst/>
              <a:defRPr/>
            </a:pPr>
            <a:endParaRPr lang="zh-CN" altLang="en-US" sz="2000" dirty="0">
              <a:solidFill>
                <a:schemeClr val="accent1"/>
              </a:solidFill>
              <a:latin typeface="+mj-ea"/>
              <a:ea typeface="+mj-ea"/>
            </a:endParaRPr>
          </a:p>
        </p:txBody>
      </p:sp>
    </p:spTree>
    <p:extLst>
      <p:ext uri="{BB962C8B-B14F-4D97-AF65-F5344CB8AC3E}">
        <p14:creationId xmlns:p14="http://schemas.microsoft.com/office/powerpoint/2010/main" val="4294524665"/>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314367" y="1085261"/>
            <a:ext cx="6374921" cy="523220"/>
          </a:xfrm>
          <a:prstGeom prst="rect">
            <a:avLst/>
          </a:prstGeom>
          <a:noFill/>
        </p:spPr>
        <p:txBody>
          <a:bodyPr wrap="square" rtlCol="0">
            <a:spAutoFit/>
          </a:bodyPr>
          <a:lstStyle/>
          <a:p>
            <a:pPr>
              <a:lnSpc>
                <a:spcPct val="100000"/>
              </a:lnSpc>
            </a:pPr>
            <a:r>
              <a:rPr lang="zh-CN" altLang="en-US" sz="1400" dirty="0" smtClean="0">
                <a:solidFill>
                  <a:schemeClr val="accent1"/>
                </a:solidFill>
                <a:latin typeface="+mj-ea"/>
                <a:ea typeface="+mj-ea"/>
              </a:rPr>
              <a:t>利用 </a:t>
            </a:r>
            <a:r>
              <a:rPr lang="en-US" altLang="zh-CN" sz="1400" dirty="0" err="1">
                <a:solidFill>
                  <a:schemeClr val="accent1"/>
                </a:solidFill>
                <a:latin typeface="+mj-ea"/>
                <a:ea typeface="+mj-ea"/>
              </a:rPr>
              <a:t>Dlib</a:t>
            </a:r>
            <a:r>
              <a:rPr lang="en-US" altLang="zh-CN" sz="1400" dirty="0">
                <a:solidFill>
                  <a:schemeClr val="accent1"/>
                </a:solidFill>
                <a:latin typeface="+mj-ea"/>
                <a:ea typeface="+mj-ea"/>
              </a:rPr>
              <a:t> </a:t>
            </a:r>
            <a:r>
              <a:rPr lang="zh-CN" altLang="en-US" sz="1400" dirty="0">
                <a:solidFill>
                  <a:schemeClr val="accent1"/>
                </a:solidFill>
                <a:latin typeface="+mj-ea"/>
                <a:ea typeface="+mj-ea"/>
              </a:rPr>
              <a:t>官方训练好的模型 “</a:t>
            </a:r>
            <a:r>
              <a:rPr lang="en-US" altLang="zh-CN" sz="1400" dirty="0">
                <a:solidFill>
                  <a:schemeClr val="accent1"/>
                </a:solidFill>
                <a:latin typeface="+mj-ea"/>
                <a:ea typeface="+mj-ea"/>
              </a:rPr>
              <a:t>shape_predictor_68_face_landmarks.dat” </a:t>
            </a:r>
            <a:r>
              <a:rPr lang="zh-CN" altLang="en-US" sz="1400" dirty="0">
                <a:solidFill>
                  <a:schemeClr val="accent1"/>
                </a:solidFill>
                <a:latin typeface="+mj-ea"/>
                <a:ea typeface="+mj-ea"/>
              </a:rPr>
              <a:t>进行 </a:t>
            </a:r>
            <a:r>
              <a:rPr lang="en-US" altLang="zh-CN" sz="1400" dirty="0">
                <a:solidFill>
                  <a:schemeClr val="accent1"/>
                </a:solidFill>
                <a:latin typeface="+mj-ea"/>
                <a:ea typeface="+mj-ea"/>
              </a:rPr>
              <a:t>68 </a:t>
            </a:r>
            <a:r>
              <a:rPr lang="zh-CN" altLang="en-US" sz="1400" dirty="0">
                <a:solidFill>
                  <a:schemeClr val="accent1"/>
                </a:solidFill>
                <a:latin typeface="+mj-ea"/>
                <a:ea typeface="+mj-ea"/>
              </a:rPr>
              <a:t>个点标定</a:t>
            </a:r>
            <a:endParaRPr lang="zh-CN" altLang="zh-CN" sz="14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4596633" y="1656253"/>
            <a:ext cx="4003040" cy="2428943"/>
          </a:xfrm>
          <a:prstGeom prst="rect">
            <a:avLst/>
          </a:prstGeom>
        </p:spPr>
      </p:pic>
      <p:pic>
        <p:nvPicPr>
          <p:cNvPr id="6" name="图片 5"/>
          <p:cNvPicPr>
            <a:picLocks noChangeAspect="1"/>
          </p:cNvPicPr>
          <p:nvPr/>
        </p:nvPicPr>
        <p:blipFill>
          <a:blip r:embed="rId3"/>
          <a:stretch>
            <a:fillRect/>
          </a:stretch>
        </p:blipFill>
        <p:spPr>
          <a:xfrm>
            <a:off x="874929" y="1608481"/>
            <a:ext cx="3331779" cy="3186174"/>
          </a:xfrm>
          <a:prstGeom prst="rect">
            <a:avLst/>
          </a:prstGeom>
        </p:spPr>
      </p:pic>
      <p:sp>
        <p:nvSpPr>
          <p:cNvPr id="7" name="矩形 6">
            <a:extLst>
              <a:ext uri="{FF2B5EF4-FFF2-40B4-BE49-F238E27FC236}">
                <a16:creationId xmlns:a16="http://schemas.microsoft.com/office/drawing/2014/main" id="{0CA66643-9075-4EFD-A531-4C8BC8B3A16A}"/>
              </a:ext>
            </a:extLst>
          </p:cNvPr>
          <p:cNvSpPr/>
          <p:nvPr/>
        </p:nvSpPr>
        <p:spPr bwMode="auto">
          <a:xfrm>
            <a:off x="184894" y="219000"/>
            <a:ext cx="4801314" cy="707886"/>
          </a:xfrm>
          <a:prstGeom prst="rect">
            <a:avLst/>
          </a:prstGeom>
          <a:noFill/>
        </p:spPr>
        <p:txBody>
          <a:bodyPr wrap="none">
            <a:spAutoFit/>
          </a:bodyPr>
          <a:lstStyle/>
          <a:p>
            <a:pPr>
              <a:defRPr/>
            </a:pP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000" noProof="0" dirty="0" smtClean="0">
                <a:solidFill>
                  <a:schemeClr val="accent1"/>
                </a:solidFill>
                <a:latin typeface="+mj-ea"/>
                <a:ea typeface="+mj-ea"/>
              </a:rPr>
              <a:t>基于机器学习</a:t>
            </a:r>
            <a:r>
              <a:rPr lang="zh-CN" altLang="en-US" sz="2000" dirty="0" smtClean="0">
                <a:solidFill>
                  <a:schemeClr val="accent1"/>
                </a:solidFill>
                <a:latin typeface="+mj-ea"/>
                <a:ea typeface="+mj-ea"/>
              </a:rPr>
              <a:t>算法</a:t>
            </a:r>
            <a:r>
              <a:rPr lang="zh-CN" altLang="en-US" sz="2000" dirty="0">
                <a:solidFill>
                  <a:schemeClr val="accent1"/>
                </a:solidFill>
                <a:latin typeface="+mj-ea"/>
                <a:ea typeface="+mj-ea"/>
              </a:rPr>
              <a:t>及代码实现</a:t>
            </a:r>
          </a:p>
          <a:p>
            <a:pPr marR="0" lvl="0" indent="0" fontAlgn="auto">
              <a:spcBef>
                <a:spcPts val="0"/>
              </a:spcBef>
              <a:spcAft>
                <a:spcPts val="0"/>
              </a:spcAft>
              <a:buClrTx/>
              <a:buSzTx/>
              <a:buFontTx/>
              <a:buNone/>
              <a:tabLst/>
              <a:defRPr/>
            </a:pPr>
            <a:endParaRPr lang="zh-CN" altLang="en-US" sz="2000" dirty="0">
              <a:solidFill>
                <a:schemeClr val="accent1"/>
              </a:solidFill>
              <a:latin typeface="+mj-ea"/>
              <a:ea typeface="+mj-ea"/>
            </a:endParaRPr>
          </a:p>
        </p:txBody>
      </p:sp>
    </p:spTree>
    <p:extLst>
      <p:ext uri="{BB962C8B-B14F-4D97-AF65-F5344CB8AC3E}">
        <p14:creationId xmlns:p14="http://schemas.microsoft.com/office/powerpoint/2010/main" val="3513740896"/>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2916400" y="1818273"/>
            <a:ext cx="3332251" cy="1384995"/>
          </a:xfrm>
          <a:prstGeom prst="rect">
            <a:avLst/>
          </a:prstGeom>
          <a:noFill/>
        </p:spPr>
        <p:txBody>
          <a:bodyPr wrap="square">
            <a:spAutoFit/>
          </a:bodyPr>
          <a:lstStyle/>
          <a:p>
            <a:pPr algn="ctr">
              <a:defRPr/>
            </a:pPr>
            <a:r>
              <a:rPr lang="zh-CN" altLang="en-US" sz="2800" dirty="0">
                <a:solidFill>
                  <a:schemeClr val="accent1"/>
                </a:solidFill>
                <a:latin typeface="+mj-ea"/>
              </a:rPr>
              <a:t>基于深度学习算法及代码实现</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3770392" y="2801299"/>
            <a:ext cx="1603216" cy="581057"/>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en-US" altLang="zh-CN" sz="2400" dirty="0">
                <a:solidFill>
                  <a:srgbClr val="304371"/>
                </a:solidFill>
                <a:latin typeface="Impact" panose="020B0806030902050204" pitchFamily="34" charset="0"/>
                <a:ea typeface="微软雅黑"/>
              </a:rPr>
              <a:t>3</a:t>
            </a:r>
            <a:endParaRPr kumimoji="0" lang="en-US" altLang="zh-CN" sz="2400" b="0" i="0" u="none" strike="noStrike" kern="1200" cap="none" spc="0" normalizeH="0" baseline="0" noProof="0" dirty="0">
              <a:ln>
                <a:noFill/>
              </a:ln>
              <a:solidFill>
                <a:srgbClr val="304371"/>
              </a:solidFill>
              <a:effectLst/>
              <a:uLnTx/>
              <a:uFillTx/>
              <a:latin typeface="Impact" panose="020B0806030902050204" pitchFamily="34" charset="0"/>
              <a:ea typeface="微软雅黑"/>
              <a:cs typeface="+mn-cs"/>
            </a:endParaRPr>
          </a:p>
        </p:txBody>
      </p:sp>
      <p:cxnSp>
        <p:nvCxnSpPr>
          <p:cNvPr id="16" name="直接连接符 15"/>
          <p:cNvCxnSpPr/>
          <p:nvPr/>
        </p:nvCxnSpPr>
        <p:spPr>
          <a:xfrm>
            <a:off x="4451898" y="3382356"/>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Tree>
    <p:extLst>
      <p:ext uri="{BB962C8B-B14F-4D97-AF65-F5344CB8AC3E}">
        <p14:creationId xmlns:p14="http://schemas.microsoft.com/office/powerpoint/2010/main" val="3984614170"/>
      </p:ext>
    </p:extLst>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846271" y="936303"/>
            <a:ext cx="7382381" cy="607859"/>
          </a:xfrm>
          <a:prstGeom prst="rect">
            <a:avLst/>
          </a:prstGeom>
          <a:noFill/>
        </p:spPr>
        <p:txBody>
          <a:bodyPr wrap="square" rtlCol="0">
            <a:spAutoFit/>
          </a:bodyPr>
          <a:lstStyle/>
          <a:p>
            <a:pPr>
              <a:lnSpc>
                <a:spcPct val="100000"/>
              </a:lnSpc>
            </a:pPr>
            <a:r>
              <a:rPr lang="en-US" altLang="zh-CN" sz="2000" dirty="0" smtClean="0">
                <a:solidFill>
                  <a:schemeClr val="accent1"/>
                </a:solidFill>
                <a:latin typeface="+mj-ea"/>
                <a:ea typeface="+mj-ea"/>
              </a:rPr>
              <a:t>Multi-task </a:t>
            </a:r>
            <a:r>
              <a:rPr lang="en-US" altLang="zh-CN" sz="2000" dirty="0">
                <a:solidFill>
                  <a:schemeClr val="accent1"/>
                </a:solidFill>
                <a:latin typeface="+mj-ea"/>
                <a:ea typeface="+mj-ea"/>
              </a:rPr>
              <a:t>Cascaded Convolutional Networks</a:t>
            </a:r>
            <a:r>
              <a:rPr lang="zh-CN" altLang="en-US" sz="2000" dirty="0">
                <a:solidFill>
                  <a:schemeClr val="accent1"/>
                </a:solidFill>
                <a:latin typeface="+mj-ea"/>
                <a:ea typeface="+mj-ea"/>
              </a:rPr>
              <a:t>（</a:t>
            </a:r>
            <a:r>
              <a:rPr lang="en-US" altLang="zh-CN" sz="2000" dirty="0">
                <a:solidFill>
                  <a:schemeClr val="accent1"/>
                </a:solidFill>
                <a:latin typeface="+mj-ea"/>
                <a:ea typeface="+mj-ea"/>
              </a:rPr>
              <a:t>MTCCN</a:t>
            </a:r>
            <a:r>
              <a:rPr lang="zh-CN" altLang="en-US" sz="2000" dirty="0">
                <a:solidFill>
                  <a:schemeClr val="accent1"/>
                </a:solidFill>
                <a:latin typeface="+mj-ea"/>
                <a:ea typeface="+mj-ea"/>
              </a:rPr>
              <a:t>）</a:t>
            </a:r>
            <a:endParaRPr lang="en-US" altLang="zh-CN" sz="2000" dirty="0">
              <a:solidFill>
                <a:schemeClr val="accent1"/>
              </a:solidFill>
              <a:latin typeface="+mj-ea"/>
              <a:ea typeface="+mj-ea"/>
            </a:endParaRPr>
          </a:p>
          <a:p>
            <a:pPr>
              <a:lnSpc>
                <a:spcPct val="100000"/>
              </a:lnSpc>
            </a:pPr>
            <a:endParaRPr lang="en-US" altLang="zh-CN" dirty="0"/>
          </a:p>
        </p:txBody>
      </p:sp>
      <p:sp>
        <p:nvSpPr>
          <p:cNvPr id="3" name="矩形 2">
            <a:extLst>
              <a:ext uri="{FF2B5EF4-FFF2-40B4-BE49-F238E27FC236}">
                <a16:creationId xmlns:a16="http://schemas.microsoft.com/office/drawing/2014/main" id="{0CA66643-9075-4EFD-A531-4C8BC8B3A16A}"/>
              </a:ext>
            </a:extLst>
          </p:cNvPr>
          <p:cNvSpPr/>
          <p:nvPr/>
        </p:nvSpPr>
        <p:spPr bwMode="auto">
          <a:xfrm>
            <a:off x="314367" y="264938"/>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924267" y="1734936"/>
            <a:ext cx="6522501" cy="2677656"/>
          </a:xfrm>
          <a:prstGeom prst="rect">
            <a:avLst/>
          </a:prstGeom>
        </p:spPr>
        <p:txBody>
          <a:bodyPr wrap="square">
            <a:spAutoFit/>
          </a:bodyPr>
          <a:lstStyle/>
          <a:p>
            <a:pPr indent="304800" algn="just">
              <a:lnSpc>
                <a:spcPct val="150000"/>
              </a:lnSpc>
              <a:spcAft>
                <a:spcPts val="0"/>
              </a:spcAft>
            </a:pPr>
            <a:r>
              <a:rPr lang="zh-CN" altLang="zh-CN" sz="1400" dirty="0">
                <a:solidFill>
                  <a:schemeClr val="accent1"/>
                </a:solidFill>
                <a:latin typeface="+mj-ea"/>
                <a:ea typeface="+mj-ea"/>
              </a:rPr>
              <a:t>在这篇论文中，将人脸检测和人脸对齐联系在了一起，提出了一个深层级联多任务框架，利用它们之间的内在联系来提高它们的性能。特别地，论文的框架采用了级联结构，包括三个精心设计的深度卷积网络，这些深度卷积网络可以从粗到精地预测人脸和关键点位置。</a:t>
            </a:r>
          </a:p>
          <a:p>
            <a:pPr indent="304800" algn="just">
              <a:lnSpc>
                <a:spcPct val="150000"/>
              </a:lnSpc>
              <a:spcAft>
                <a:spcPts val="0"/>
              </a:spcAft>
            </a:pPr>
            <a:r>
              <a:rPr lang="en-US" altLang="zh-CN" sz="1400" dirty="0">
                <a:solidFill>
                  <a:schemeClr val="accent1"/>
                </a:solidFill>
                <a:latin typeface="+mj-ea"/>
                <a:ea typeface="+mj-ea"/>
              </a:rPr>
              <a:t> </a:t>
            </a:r>
            <a:endParaRPr lang="zh-CN" altLang="zh-CN" sz="1400" dirty="0">
              <a:solidFill>
                <a:schemeClr val="accent1"/>
              </a:solidFill>
              <a:latin typeface="+mj-ea"/>
              <a:ea typeface="+mj-ea"/>
            </a:endParaRPr>
          </a:p>
          <a:p>
            <a:pPr indent="304800" algn="just">
              <a:lnSpc>
                <a:spcPct val="150000"/>
              </a:lnSpc>
              <a:spcAft>
                <a:spcPts val="0"/>
              </a:spcAft>
            </a:pPr>
            <a:r>
              <a:rPr lang="zh-CN" altLang="zh-CN" sz="1400" dirty="0">
                <a:solidFill>
                  <a:schemeClr val="accent1"/>
                </a:solidFill>
                <a:latin typeface="+mj-ea"/>
                <a:ea typeface="+mj-ea"/>
              </a:rPr>
              <a:t>具体来说，</a:t>
            </a:r>
            <a:r>
              <a:rPr lang="en-US" altLang="zh-CN" sz="1400" dirty="0">
                <a:solidFill>
                  <a:schemeClr val="accent1"/>
                </a:solidFill>
                <a:latin typeface="+mj-ea"/>
                <a:ea typeface="+mj-ea"/>
              </a:rPr>
              <a:t>MTCNN</a:t>
            </a:r>
            <a:r>
              <a:rPr lang="zh-CN" altLang="zh-CN" sz="1400" dirty="0">
                <a:solidFill>
                  <a:schemeClr val="accent1"/>
                </a:solidFill>
                <a:latin typeface="+mj-ea"/>
                <a:ea typeface="+mj-ea"/>
              </a:rPr>
              <a:t>是多任务的一个方法，它将人脸区域检测和人脸关键点检测放在了一起，同</a:t>
            </a:r>
            <a:r>
              <a:rPr lang="en-US" altLang="zh-CN" sz="1400" dirty="0">
                <a:solidFill>
                  <a:schemeClr val="accent1"/>
                </a:solidFill>
                <a:latin typeface="+mj-ea"/>
                <a:ea typeface="+mj-ea"/>
              </a:rPr>
              <a:t>Cascade CNN</a:t>
            </a:r>
            <a:r>
              <a:rPr lang="zh-CN" altLang="zh-CN" sz="1400" dirty="0">
                <a:solidFill>
                  <a:schemeClr val="accent1"/>
                </a:solidFill>
                <a:latin typeface="+mj-ea"/>
                <a:ea typeface="+mj-ea"/>
              </a:rPr>
              <a:t>一样也是基于</a:t>
            </a:r>
            <a:r>
              <a:rPr lang="en-US" altLang="zh-CN" sz="1400" dirty="0">
                <a:solidFill>
                  <a:schemeClr val="accent1"/>
                </a:solidFill>
                <a:latin typeface="+mj-ea"/>
                <a:ea typeface="+mj-ea"/>
              </a:rPr>
              <a:t>cascade</a:t>
            </a:r>
            <a:r>
              <a:rPr lang="zh-CN" altLang="zh-CN" sz="1400" dirty="0">
                <a:solidFill>
                  <a:schemeClr val="accent1"/>
                </a:solidFill>
                <a:latin typeface="+mj-ea"/>
                <a:ea typeface="+mj-ea"/>
              </a:rPr>
              <a:t>的框架，但是整体思路更加巧妙合理，</a:t>
            </a:r>
            <a:r>
              <a:rPr lang="en-US" altLang="zh-CN" sz="1400" dirty="0">
                <a:solidFill>
                  <a:schemeClr val="accent1"/>
                </a:solidFill>
                <a:latin typeface="+mj-ea"/>
                <a:ea typeface="+mj-ea"/>
              </a:rPr>
              <a:t>MTCNN</a:t>
            </a:r>
            <a:r>
              <a:rPr lang="zh-CN" altLang="zh-CN" sz="1400" dirty="0">
                <a:solidFill>
                  <a:schemeClr val="accent1"/>
                </a:solidFill>
                <a:latin typeface="+mj-ea"/>
                <a:ea typeface="+mj-ea"/>
              </a:rPr>
              <a:t>总体来说分为三个部分：</a:t>
            </a:r>
            <a:r>
              <a:rPr lang="en-US" altLang="zh-CN" sz="1400" dirty="0" err="1">
                <a:solidFill>
                  <a:schemeClr val="accent1"/>
                </a:solidFill>
                <a:latin typeface="+mj-ea"/>
                <a:ea typeface="+mj-ea"/>
              </a:rPr>
              <a:t>PNet</a:t>
            </a:r>
            <a:r>
              <a:rPr lang="zh-CN" altLang="zh-CN" sz="1400" dirty="0">
                <a:solidFill>
                  <a:schemeClr val="accent1"/>
                </a:solidFill>
                <a:latin typeface="+mj-ea"/>
                <a:ea typeface="+mj-ea"/>
              </a:rPr>
              <a:t>、</a:t>
            </a:r>
            <a:r>
              <a:rPr lang="en-US" altLang="zh-CN" sz="1400" dirty="0" err="1">
                <a:solidFill>
                  <a:schemeClr val="accent1"/>
                </a:solidFill>
                <a:latin typeface="+mj-ea"/>
                <a:ea typeface="+mj-ea"/>
              </a:rPr>
              <a:t>RNet</a:t>
            </a:r>
            <a:r>
              <a:rPr lang="zh-CN" altLang="zh-CN" sz="1400" dirty="0">
                <a:solidFill>
                  <a:schemeClr val="accent1"/>
                </a:solidFill>
                <a:latin typeface="+mj-ea"/>
                <a:ea typeface="+mj-ea"/>
              </a:rPr>
              <a:t>和</a:t>
            </a:r>
            <a:r>
              <a:rPr lang="en-US" altLang="zh-CN" sz="1400" dirty="0" err="1" smtClean="0">
                <a:solidFill>
                  <a:schemeClr val="accent1"/>
                </a:solidFill>
                <a:latin typeface="+mj-ea"/>
                <a:ea typeface="+mj-ea"/>
              </a:rPr>
              <a:t>Onet</a:t>
            </a:r>
            <a:r>
              <a:rPr lang="zh-CN" altLang="en-US" sz="1400" dirty="0">
                <a:solidFill>
                  <a:schemeClr val="accent1"/>
                </a:solidFill>
                <a:latin typeface="+mj-ea"/>
                <a:ea typeface="+mj-ea"/>
              </a:rPr>
              <a:t>。</a:t>
            </a:r>
            <a:endParaRPr lang="zh-CN" altLang="zh-CN" sz="1400" dirty="0">
              <a:solidFill>
                <a:schemeClr val="accent1"/>
              </a:solidFill>
              <a:latin typeface="+mj-ea"/>
              <a:ea typeface="+mj-ea"/>
            </a:endParaRPr>
          </a:p>
        </p:txBody>
      </p:sp>
    </p:spTree>
    <p:extLst>
      <p:ext uri="{BB962C8B-B14F-4D97-AF65-F5344CB8AC3E}">
        <p14:creationId xmlns:p14="http://schemas.microsoft.com/office/powerpoint/2010/main" val="3904543242"/>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FB2F091-D00D-4BE4-A9C3-2DFD60D3B9EA}"/>
              </a:ext>
            </a:extLst>
          </p:cNvPr>
          <p:cNvSpPr txBox="1"/>
          <p:nvPr/>
        </p:nvSpPr>
        <p:spPr>
          <a:xfrm>
            <a:off x="262521" y="1012193"/>
            <a:ext cx="4270007" cy="3385542"/>
          </a:xfrm>
          <a:prstGeom prst="rect">
            <a:avLst/>
          </a:prstGeom>
          <a:noFill/>
        </p:spPr>
        <p:txBody>
          <a:bodyPr wrap="square" rtlCol="0">
            <a:spAutoFit/>
          </a:bodyPr>
          <a:lstStyle/>
          <a:p>
            <a:r>
              <a:rPr lang="en-US" altLang="zh-CN" sz="2000" dirty="0" smtClean="0">
                <a:solidFill>
                  <a:schemeClr val="accent1"/>
                </a:solidFill>
              </a:rPr>
              <a:t>NMS (</a:t>
            </a:r>
            <a:r>
              <a:rPr lang="zh-CN" altLang="en-US" sz="2000" dirty="0">
                <a:solidFill>
                  <a:schemeClr val="accent1"/>
                </a:solidFill>
                <a:latin typeface="+mj-ea"/>
              </a:rPr>
              <a:t>非极大值抑制</a:t>
            </a:r>
            <a:r>
              <a:rPr lang="en-US" altLang="zh-CN" sz="2000" dirty="0" smtClean="0">
                <a:solidFill>
                  <a:schemeClr val="accent1"/>
                </a:solidFill>
              </a:rPr>
              <a:t>)</a:t>
            </a:r>
          </a:p>
          <a:p>
            <a:endParaRPr lang="en-US" altLang="zh-CN" sz="2000" dirty="0" smtClean="0">
              <a:solidFill>
                <a:schemeClr val="accent1"/>
              </a:solidFill>
            </a:endParaRPr>
          </a:p>
          <a:p>
            <a:r>
              <a:rPr lang="zh-CN" altLang="en-US" sz="1400" dirty="0">
                <a:solidFill>
                  <a:schemeClr val="accent1"/>
                </a:solidFill>
              </a:rPr>
              <a:t>由于滑动窗口，同一个人可能有好几个框</a:t>
            </a:r>
            <a:r>
              <a:rPr lang="en-US" altLang="zh-CN" sz="1400" dirty="0">
                <a:solidFill>
                  <a:schemeClr val="accent1"/>
                </a:solidFill>
              </a:rPr>
              <a:t>(</a:t>
            </a:r>
            <a:r>
              <a:rPr lang="zh-CN" altLang="en-US" sz="1400" dirty="0">
                <a:solidFill>
                  <a:schemeClr val="accent1"/>
                </a:solidFill>
              </a:rPr>
              <a:t>每一个框都带有一个分类器得分</a:t>
            </a:r>
            <a:r>
              <a:rPr lang="en-US" altLang="zh-CN" sz="1400" dirty="0" smtClean="0">
                <a:solidFill>
                  <a:schemeClr val="accent1"/>
                </a:solidFill>
              </a:rPr>
              <a:t>)</a:t>
            </a:r>
          </a:p>
          <a:p>
            <a:endParaRPr lang="en-US" altLang="zh-CN" sz="1400" dirty="0">
              <a:solidFill>
                <a:schemeClr val="accent1"/>
              </a:solidFill>
            </a:endParaRPr>
          </a:p>
          <a:p>
            <a:r>
              <a:rPr lang="zh-CN" altLang="en-US" sz="1400" dirty="0">
                <a:solidFill>
                  <a:schemeClr val="accent1"/>
                </a:solidFill>
              </a:rPr>
              <a:t>于是我们就要用到非极大值抑制，来抑制那些冗余的框： 抑制的过程是一个迭代</a:t>
            </a:r>
            <a:r>
              <a:rPr lang="en-US" altLang="zh-CN" sz="1400" dirty="0">
                <a:solidFill>
                  <a:schemeClr val="accent1"/>
                </a:solidFill>
              </a:rPr>
              <a:t>-</a:t>
            </a:r>
            <a:r>
              <a:rPr lang="zh-CN" altLang="en-US" sz="1400" dirty="0">
                <a:solidFill>
                  <a:schemeClr val="accent1"/>
                </a:solidFill>
              </a:rPr>
              <a:t>遍历</a:t>
            </a:r>
            <a:r>
              <a:rPr lang="en-US" altLang="zh-CN" sz="1400" dirty="0">
                <a:solidFill>
                  <a:schemeClr val="accent1"/>
                </a:solidFill>
              </a:rPr>
              <a:t>-</a:t>
            </a:r>
            <a:r>
              <a:rPr lang="zh-CN" altLang="en-US" sz="1400" dirty="0">
                <a:solidFill>
                  <a:schemeClr val="accent1"/>
                </a:solidFill>
              </a:rPr>
              <a:t>消除的过程。</a:t>
            </a:r>
          </a:p>
          <a:p>
            <a:r>
              <a:rPr lang="zh-CN" altLang="en-US" sz="1400" dirty="0">
                <a:solidFill>
                  <a:schemeClr val="accent1"/>
                </a:solidFill>
              </a:rPr>
              <a:t>（</a:t>
            </a:r>
            <a:r>
              <a:rPr lang="en-US" altLang="zh-CN" sz="1400" dirty="0">
                <a:solidFill>
                  <a:schemeClr val="accent1"/>
                </a:solidFill>
              </a:rPr>
              <a:t>1</a:t>
            </a:r>
            <a:r>
              <a:rPr lang="zh-CN" altLang="en-US" sz="1400" dirty="0">
                <a:solidFill>
                  <a:schemeClr val="accent1"/>
                </a:solidFill>
              </a:rPr>
              <a:t>）将所有框的得分排序，选中最高分及其对应的框：</a:t>
            </a:r>
          </a:p>
          <a:p>
            <a:r>
              <a:rPr lang="zh-CN" altLang="en-US" sz="1400" dirty="0">
                <a:solidFill>
                  <a:schemeClr val="accent1"/>
                </a:solidFill>
              </a:rPr>
              <a:t>（</a:t>
            </a:r>
            <a:r>
              <a:rPr lang="en-US" altLang="zh-CN" sz="1400" dirty="0">
                <a:solidFill>
                  <a:schemeClr val="accent1"/>
                </a:solidFill>
              </a:rPr>
              <a:t>2</a:t>
            </a:r>
            <a:r>
              <a:rPr lang="zh-CN" altLang="en-US" sz="1400" dirty="0">
                <a:solidFill>
                  <a:schemeClr val="accent1"/>
                </a:solidFill>
              </a:rPr>
              <a:t>）遍历其余的框，如果和当前最高分框的重叠面积</a:t>
            </a:r>
            <a:r>
              <a:rPr lang="en-US" altLang="zh-CN" sz="1400" dirty="0">
                <a:solidFill>
                  <a:schemeClr val="accent1"/>
                </a:solidFill>
              </a:rPr>
              <a:t>(IOU)</a:t>
            </a:r>
            <a:r>
              <a:rPr lang="zh-CN" altLang="en-US" sz="1400" dirty="0">
                <a:solidFill>
                  <a:schemeClr val="accent1"/>
                </a:solidFill>
              </a:rPr>
              <a:t>大于一定阈值，我们就将框删除</a:t>
            </a:r>
            <a:r>
              <a:rPr lang="zh-CN" altLang="en-US" sz="1400" dirty="0" smtClean="0">
                <a:solidFill>
                  <a:schemeClr val="accent1"/>
                </a:solidFill>
              </a:rPr>
              <a:t>。</a:t>
            </a:r>
            <a:endParaRPr lang="en-US" altLang="zh-CN" sz="1400" dirty="0" smtClean="0">
              <a:solidFill>
                <a:schemeClr val="accent1"/>
              </a:solidFill>
            </a:endParaRPr>
          </a:p>
          <a:p>
            <a:r>
              <a:rPr lang="zh-CN" altLang="en-US" sz="1400" dirty="0" smtClean="0">
                <a:solidFill>
                  <a:schemeClr val="accent1"/>
                </a:solidFill>
              </a:rPr>
              <a:t>（</a:t>
            </a:r>
            <a:r>
              <a:rPr lang="en-US" altLang="zh-CN" sz="1400" dirty="0">
                <a:solidFill>
                  <a:schemeClr val="accent1"/>
                </a:solidFill>
              </a:rPr>
              <a:t>3</a:t>
            </a:r>
            <a:r>
              <a:rPr lang="zh-CN" altLang="en-US" sz="1400" dirty="0">
                <a:solidFill>
                  <a:schemeClr val="accent1"/>
                </a:solidFill>
              </a:rPr>
              <a:t>）从未处理的框中继续选一个得分最高的，重复上述过程。</a:t>
            </a:r>
            <a:endParaRPr lang="en-US" altLang="zh-CN" sz="1400" dirty="0" smtClean="0">
              <a:solidFill>
                <a:schemeClr val="accent1"/>
              </a:solidFill>
            </a:endParaRPr>
          </a:p>
          <a:p>
            <a:endParaRPr lang="zh-CN" altLang="en-US" sz="2000" dirty="0">
              <a:solidFill>
                <a:schemeClr val="accent1"/>
              </a:solidFill>
            </a:endParaRPr>
          </a:p>
        </p:txBody>
      </p:sp>
      <p:pic>
        <p:nvPicPr>
          <p:cNvPr id="6" name="图片 5"/>
          <p:cNvPicPr/>
          <p:nvPr/>
        </p:nvPicPr>
        <p:blipFill>
          <a:blip r:embed="rId2"/>
          <a:stretch>
            <a:fillRect/>
          </a:stretch>
        </p:blipFill>
        <p:spPr>
          <a:xfrm>
            <a:off x="4839374" y="0"/>
            <a:ext cx="4304626" cy="1882400"/>
          </a:xfrm>
          <a:prstGeom prst="rect">
            <a:avLst/>
          </a:prstGeom>
        </p:spPr>
      </p:pic>
      <p:pic>
        <p:nvPicPr>
          <p:cNvPr id="8" name="图片 7"/>
          <p:cNvPicPr/>
          <p:nvPr/>
        </p:nvPicPr>
        <p:blipFill>
          <a:blip r:embed="rId3"/>
          <a:stretch>
            <a:fillRect/>
          </a:stretch>
        </p:blipFill>
        <p:spPr>
          <a:xfrm>
            <a:off x="4812030" y="3093437"/>
            <a:ext cx="4331970" cy="2016760"/>
          </a:xfrm>
          <a:prstGeom prst="rect">
            <a:avLst/>
          </a:prstGeom>
        </p:spPr>
      </p:pic>
      <p:pic>
        <p:nvPicPr>
          <p:cNvPr id="9" name="图片 8"/>
          <p:cNvPicPr/>
          <p:nvPr/>
        </p:nvPicPr>
        <p:blipFill>
          <a:blip r:embed="rId4"/>
          <a:stretch>
            <a:fillRect/>
          </a:stretch>
        </p:blipFill>
        <p:spPr>
          <a:xfrm>
            <a:off x="4812030" y="1542404"/>
            <a:ext cx="4331970" cy="1891030"/>
          </a:xfrm>
          <a:prstGeom prst="rect">
            <a:avLst/>
          </a:prstGeom>
        </p:spPr>
      </p:pic>
      <p:sp>
        <p:nvSpPr>
          <p:cNvPr id="10" name="矩形 9">
            <a:extLst>
              <a:ext uri="{FF2B5EF4-FFF2-40B4-BE49-F238E27FC236}">
                <a16:creationId xmlns:a16="http://schemas.microsoft.com/office/drawing/2014/main" id="{0CA66643-9075-4EFD-A531-4C8BC8B3A16A}"/>
              </a:ext>
            </a:extLst>
          </p:cNvPr>
          <p:cNvSpPr/>
          <p:nvPr/>
        </p:nvSpPr>
        <p:spPr bwMode="auto">
          <a:xfrm>
            <a:off x="84122" y="229000"/>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62980633"/>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FB2F091-D00D-4BE4-A9C3-2DFD60D3B9EA}"/>
              </a:ext>
            </a:extLst>
          </p:cNvPr>
          <p:cNvSpPr txBox="1"/>
          <p:nvPr/>
        </p:nvSpPr>
        <p:spPr>
          <a:xfrm>
            <a:off x="388199" y="837577"/>
            <a:ext cx="4284378" cy="4385816"/>
          </a:xfrm>
          <a:prstGeom prst="rect">
            <a:avLst/>
          </a:prstGeom>
          <a:noFill/>
        </p:spPr>
        <p:txBody>
          <a:bodyPr wrap="square" rtlCol="0">
            <a:spAutoFit/>
          </a:bodyPr>
          <a:lstStyle/>
          <a:p>
            <a:r>
              <a:rPr lang="en-US" altLang="zh-CN" sz="1400" dirty="0" smtClean="0">
                <a:solidFill>
                  <a:schemeClr val="accent1"/>
                </a:solidFill>
                <a:latin typeface="+mj-ea"/>
                <a:ea typeface="+mj-ea"/>
              </a:rPr>
              <a:t>Stage </a:t>
            </a:r>
            <a:r>
              <a:rPr lang="en-US" altLang="zh-CN" sz="1400" dirty="0">
                <a:solidFill>
                  <a:schemeClr val="accent1"/>
                </a:solidFill>
                <a:latin typeface="+mj-ea"/>
                <a:ea typeface="+mj-ea"/>
              </a:rPr>
              <a:t>1 </a:t>
            </a:r>
            <a:r>
              <a:rPr lang="zh-CN" altLang="en-US" sz="1400" dirty="0">
                <a:solidFill>
                  <a:schemeClr val="accent1"/>
                </a:solidFill>
                <a:latin typeface="+mj-ea"/>
                <a:ea typeface="+mj-ea"/>
              </a:rPr>
              <a:t>： 我们利用全卷积网络，建立建议网络</a:t>
            </a:r>
            <a:r>
              <a:rPr lang="en-US" altLang="zh-CN" sz="1400" dirty="0">
                <a:solidFill>
                  <a:schemeClr val="accent1"/>
                </a:solidFill>
                <a:latin typeface="+mj-ea"/>
                <a:ea typeface="+mj-ea"/>
              </a:rPr>
              <a:t>(P-Net)</a:t>
            </a:r>
            <a:r>
              <a:rPr lang="zh-CN" altLang="en-US" sz="1400" dirty="0">
                <a:solidFill>
                  <a:schemeClr val="accent1"/>
                </a:solidFill>
                <a:latin typeface="+mj-ea"/>
                <a:ea typeface="+mj-ea"/>
              </a:rPr>
              <a:t>，获得候选窗口及其边界框回归向量。然后利用估计的边界盒回归向量对候选对象进行校正。然后，我们使用非极大值抑制</a:t>
            </a:r>
            <a:r>
              <a:rPr lang="en-US" altLang="zh-CN" sz="1400" dirty="0">
                <a:solidFill>
                  <a:schemeClr val="accent1"/>
                </a:solidFill>
                <a:latin typeface="+mj-ea"/>
                <a:ea typeface="+mj-ea"/>
              </a:rPr>
              <a:t>(NMS</a:t>
            </a:r>
            <a:r>
              <a:rPr lang="zh-CN" altLang="en-US" sz="1400" dirty="0">
                <a:solidFill>
                  <a:schemeClr val="accent1"/>
                </a:solidFill>
                <a:latin typeface="+mj-ea"/>
                <a:ea typeface="+mj-ea"/>
              </a:rPr>
              <a:t>）来合并高度重叠的候选项</a:t>
            </a:r>
          </a:p>
          <a:p>
            <a:pPr>
              <a:lnSpc>
                <a:spcPct val="150000"/>
              </a:lnSpc>
            </a:pPr>
            <a:r>
              <a:rPr lang="zh-CN" altLang="en-US" sz="1400" dirty="0">
                <a:solidFill>
                  <a:schemeClr val="accent1"/>
                </a:solidFill>
                <a:latin typeface="+mj-ea"/>
                <a:ea typeface="+mj-ea"/>
              </a:rPr>
              <a:t> </a:t>
            </a:r>
          </a:p>
          <a:p>
            <a:pPr>
              <a:lnSpc>
                <a:spcPct val="150000"/>
              </a:lnSpc>
            </a:pPr>
            <a:r>
              <a:rPr lang="en-US" altLang="zh-CN" sz="1400" dirty="0">
                <a:solidFill>
                  <a:schemeClr val="accent1"/>
                </a:solidFill>
                <a:latin typeface="+mj-ea"/>
                <a:ea typeface="+mj-ea"/>
              </a:rPr>
              <a:t>Stage2</a:t>
            </a:r>
            <a:r>
              <a:rPr lang="zh-CN" altLang="en-US" sz="1400" dirty="0">
                <a:solidFill>
                  <a:schemeClr val="accent1"/>
                </a:solidFill>
                <a:latin typeface="+mj-ea"/>
                <a:ea typeface="+mj-ea"/>
              </a:rPr>
              <a:t>： 所有的候选人都被反馈给另一个</a:t>
            </a:r>
            <a:r>
              <a:rPr lang="en-US" altLang="zh-CN" sz="1400" dirty="0">
                <a:solidFill>
                  <a:schemeClr val="accent1"/>
                </a:solidFill>
                <a:latin typeface="+mj-ea"/>
                <a:ea typeface="+mj-ea"/>
              </a:rPr>
              <a:t>CNN</a:t>
            </a:r>
            <a:r>
              <a:rPr lang="zh-CN" altLang="en-US" sz="1400" dirty="0">
                <a:solidFill>
                  <a:schemeClr val="accent1"/>
                </a:solidFill>
                <a:latin typeface="+mj-ea"/>
                <a:ea typeface="+mj-ea"/>
              </a:rPr>
              <a:t>，称为</a:t>
            </a:r>
            <a:r>
              <a:rPr lang="en-US" altLang="zh-CN" sz="1400" dirty="0">
                <a:solidFill>
                  <a:schemeClr val="accent1"/>
                </a:solidFill>
                <a:latin typeface="+mj-ea"/>
                <a:ea typeface="+mj-ea"/>
              </a:rPr>
              <a:t>Refine Network (R-Net)</a:t>
            </a:r>
            <a:r>
              <a:rPr lang="zh-CN" altLang="en-US" sz="1400" dirty="0">
                <a:solidFill>
                  <a:schemeClr val="accent1"/>
                </a:solidFill>
                <a:latin typeface="+mj-ea"/>
                <a:ea typeface="+mj-ea"/>
              </a:rPr>
              <a:t>，它进一步拒绝大量的假候选项，</a:t>
            </a:r>
            <a:r>
              <a:rPr lang="zh-CN" altLang="en-US" sz="1400" dirty="0" smtClean="0">
                <a:solidFill>
                  <a:schemeClr val="accent1"/>
                </a:solidFill>
                <a:latin typeface="+mj-ea"/>
                <a:ea typeface="+mj-ea"/>
              </a:rPr>
              <a:t>使用</a:t>
            </a:r>
            <a:r>
              <a:rPr lang="zh-CN" altLang="en-US" sz="1400" dirty="0">
                <a:solidFill>
                  <a:schemeClr val="accent1"/>
                </a:solidFill>
                <a:latin typeface="+mj-ea"/>
                <a:ea typeface="+mj-ea"/>
              </a:rPr>
              <a:t>边界</a:t>
            </a:r>
            <a:r>
              <a:rPr lang="zh-CN" altLang="en-US" sz="1400" dirty="0" smtClean="0">
                <a:solidFill>
                  <a:schemeClr val="accent1"/>
                </a:solidFill>
                <a:latin typeface="+mj-ea"/>
                <a:ea typeface="+mj-ea"/>
              </a:rPr>
              <a:t>盒</a:t>
            </a:r>
            <a:r>
              <a:rPr lang="zh-CN" altLang="en-US" sz="1400" dirty="0">
                <a:solidFill>
                  <a:schemeClr val="accent1"/>
                </a:solidFill>
                <a:latin typeface="+mj-ea"/>
                <a:ea typeface="+mj-ea"/>
              </a:rPr>
              <a:t>回归进行校准，并合并</a:t>
            </a:r>
            <a:r>
              <a:rPr lang="en-US" altLang="zh-CN" sz="1400" dirty="0">
                <a:solidFill>
                  <a:schemeClr val="accent1"/>
                </a:solidFill>
                <a:latin typeface="+mj-ea"/>
                <a:ea typeface="+mj-ea"/>
              </a:rPr>
              <a:t>NMS</a:t>
            </a:r>
            <a:r>
              <a:rPr lang="zh-CN" altLang="en-US" sz="1400" dirty="0">
                <a:solidFill>
                  <a:schemeClr val="accent1"/>
                </a:solidFill>
                <a:latin typeface="+mj-ea"/>
                <a:ea typeface="+mj-ea"/>
              </a:rPr>
              <a:t>候选人</a:t>
            </a:r>
          </a:p>
          <a:p>
            <a:pPr>
              <a:lnSpc>
                <a:spcPct val="150000"/>
              </a:lnSpc>
            </a:pPr>
            <a:r>
              <a:rPr lang="zh-CN" altLang="en-US" sz="1400" dirty="0">
                <a:solidFill>
                  <a:schemeClr val="accent1"/>
                </a:solidFill>
                <a:latin typeface="+mj-ea"/>
                <a:ea typeface="+mj-ea"/>
              </a:rPr>
              <a:t> </a:t>
            </a:r>
          </a:p>
          <a:p>
            <a:pPr>
              <a:lnSpc>
                <a:spcPct val="150000"/>
              </a:lnSpc>
            </a:pPr>
            <a:r>
              <a:rPr lang="en-US" altLang="zh-CN" sz="1400" dirty="0">
                <a:solidFill>
                  <a:schemeClr val="accent1"/>
                </a:solidFill>
                <a:latin typeface="+mj-ea"/>
                <a:ea typeface="+mj-ea"/>
              </a:rPr>
              <a:t>Stage3: </a:t>
            </a:r>
            <a:r>
              <a:rPr lang="zh-CN" altLang="en-US" sz="1400" dirty="0" smtClean="0">
                <a:solidFill>
                  <a:schemeClr val="accent1"/>
                </a:solidFill>
                <a:latin typeface="+mj-ea"/>
                <a:ea typeface="+mj-ea"/>
              </a:rPr>
              <a:t>我们</a:t>
            </a:r>
            <a:r>
              <a:rPr lang="zh-CN" altLang="en-US" sz="1400" dirty="0">
                <a:solidFill>
                  <a:schemeClr val="accent1"/>
                </a:solidFill>
                <a:latin typeface="+mj-ea"/>
                <a:ea typeface="+mj-ea"/>
              </a:rPr>
              <a:t>的目标是更详细地描述脸部。建立，输出网络</a:t>
            </a:r>
            <a:r>
              <a:rPr lang="en-US" altLang="zh-CN" sz="1400" dirty="0">
                <a:solidFill>
                  <a:schemeClr val="accent1"/>
                </a:solidFill>
                <a:latin typeface="+mj-ea"/>
                <a:ea typeface="+mj-ea"/>
              </a:rPr>
              <a:t>(O-Net)</a:t>
            </a:r>
            <a:r>
              <a:rPr lang="zh-CN" altLang="en-US" sz="1400" dirty="0">
                <a:solidFill>
                  <a:schemeClr val="accent1"/>
                </a:solidFill>
                <a:latin typeface="+mj-ea"/>
                <a:ea typeface="+mj-ea"/>
              </a:rPr>
              <a:t>产生最终的边界框和面标记位置地标的位置。该网络将输出</a:t>
            </a:r>
            <a:r>
              <a:rPr lang="en-US" altLang="zh-CN" sz="1400" dirty="0">
                <a:solidFill>
                  <a:schemeClr val="accent1"/>
                </a:solidFill>
                <a:latin typeface="+mj-ea"/>
                <a:ea typeface="+mj-ea"/>
              </a:rPr>
              <a:t>5</a:t>
            </a:r>
            <a:r>
              <a:rPr lang="zh-CN" altLang="en-US" sz="1400" dirty="0">
                <a:solidFill>
                  <a:schemeClr val="accent1"/>
                </a:solidFill>
                <a:latin typeface="+mj-ea"/>
                <a:ea typeface="+mj-ea"/>
              </a:rPr>
              <a:t>个面部地标的位置。</a:t>
            </a:r>
          </a:p>
          <a:p>
            <a:endParaRPr lang="zh-CN" altLang="en-US" sz="2000" dirty="0">
              <a:solidFill>
                <a:schemeClr val="accent1"/>
              </a:solidFill>
            </a:endParaRPr>
          </a:p>
        </p:txBody>
      </p:sp>
      <p:pic>
        <p:nvPicPr>
          <p:cNvPr id="8" name="图片 7"/>
          <p:cNvPicPr/>
          <p:nvPr/>
        </p:nvPicPr>
        <p:blipFill>
          <a:blip r:embed="rId2"/>
          <a:stretch>
            <a:fillRect/>
          </a:stretch>
        </p:blipFill>
        <p:spPr>
          <a:xfrm>
            <a:off x="4725204" y="565743"/>
            <a:ext cx="4418796" cy="4466745"/>
          </a:xfrm>
          <a:prstGeom prst="rect">
            <a:avLst/>
          </a:prstGeom>
        </p:spPr>
      </p:pic>
      <p:sp>
        <p:nvSpPr>
          <p:cNvPr id="9" name="矩形 8">
            <a:extLst>
              <a:ext uri="{FF2B5EF4-FFF2-40B4-BE49-F238E27FC236}">
                <a16:creationId xmlns:a16="http://schemas.microsoft.com/office/drawing/2014/main" id="{0CA66643-9075-4EFD-A531-4C8BC8B3A16A}"/>
              </a:ext>
            </a:extLst>
          </p:cNvPr>
          <p:cNvSpPr/>
          <p:nvPr/>
        </p:nvSpPr>
        <p:spPr bwMode="auto">
          <a:xfrm>
            <a:off x="176220" y="129691"/>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96366012"/>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图片 5"/>
          <p:cNvPicPr/>
          <p:nvPr/>
        </p:nvPicPr>
        <p:blipFill>
          <a:blip r:embed="rId2"/>
          <a:stretch>
            <a:fillRect/>
          </a:stretch>
        </p:blipFill>
        <p:spPr>
          <a:xfrm>
            <a:off x="1370605" y="665048"/>
            <a:ext cx="6510338" cy="2619719"/>
          </a:xfrm>
          <a:prstGeom prst="rect">
            <a:avLst/>
          </a:prstGeom>
        </p:spPr>
      </p:pic>
      <p:sp>
        <p:nvSpPr>
          <p:cNvPr id="7" name="矩形 6"/>
          <p:cNvSpPr/>
          <p:nvPr/>
        </p:nvSpPr>
        <p:spPr>
          <a:xfrm>
            <a:off x="388199" y="3371031"/>
            <a:ext cx="8245301" cy="1708160"/>
          </a:xfrm>
          <a:prstGeom prst="rect">
            <a:avLst/>
          </a:prstGeom>
        </p:spPr>
        <p:txBody>
          <a:bodyPr wrap="square">
            <a:spAutoFit/>
          </a:bodyPr>
          <a:lstStyle/>
          <a:p>
            <a:pPr indent="304800" algn="just">
              <a:lnSpc>
                <a:spcPct val="150000"/>
              </a:lnSpc>
              <a:spcAft>
                <a:spcPts val="0"/>
              </a:spcAft>
            </a:pPr>
            <a:r>
              <a:rPr lang="en-US" altLang="zh-CN" sz="1400" dirty="0">
                <a:solidFill>
                  <a:schemeClr val="accent1"/>
                </a:solidFill>
                <a:latin typeface="+mj-ea"/>
                <a:ea typeface="+mj-ea"/>
              </a:rPr>
              <a:t>Online Hard Example </a:t>
            </a:r>
            <a:r>
              <a:rPr lang="en-US" altLang="zh-CN" sz="1400" dirty="0" smtClean="0">
                <a:solidFill>
                  <a:schemeClr val="accent1"/>
                </a:solidFill>
                <a:latin typeface="+mj-ea"/>
                <a:ea typeface="+mj-ea"/>
              </a:rPr>
              <a:t>Mining </a:t>
            </a:r>
            <a:r>
              <a:rPr lang="zh-CN" altLang="en-US" sz="1400" dirty="0" smtClean="0">
                <a:solidFill>
                  <a:schemeClr val="accent1"/>
                </a:solidFill>
                <a:latin typeface="+mj-ea"/>
                <a:ea typeface="+mj-ea"/>
              </a:rPr>
              <a:t>在线硬样本挖掘</a:t>
            </a:r>
            <a:endParaRPr lang="en-US" altLang="zh-CN" sz="1400" dirty="0" smtClean="0">
              <a:solidFill>
                <a:schemeClr val="accent1"/>
              </a:solidFill>
              <a:latin typeface="+mj-ea"/>
              <a:ea typeface="+mj-ea"/>
            </a:endParaRPr>
          </a:p>
          <a:p>
            <a:pPr indent="304800" algn="just">
              <a:lnSpc>
                <a:spcPct val="150000"/>
              </a:lnSpc>
              <a:spcAft>
                <a:spcPts val="0"/>
              </a:spcAft>
            </a:pPr>
            <a:r>
              <a:rPr lang="en-US" altLang="zh-CN" sz="1400" dirty="0">
                <a:solidFill>
                  <a:schemeClr val="accent1"/>
                </a:solidFill>
                <a:latin typeface="+mj-ea"/>
              </a:rPr>
              <a:t>Hard Example </a:t>
            </a:r>
            <a:r>
              <a:rPr lang="en-US" altLang="zh-CN" sz="1400" dirty="0" smtClean="0">
                <a:solidFill>
                  <a:schemeClr val="accent1"/>
                </a:solidFill>
                <a:latin typeface="+mj-ea"/>
              </a:rPr>
              <a:t>Mining </a:t>
            </a:r>
            <a:r>
              <a:rPr lang="zh-CN" altLang="en-US" sz="1400" dirty="0" smtClean="0">
                <a:solidFill>
                  <a:schemeClr val="accent1"/>
                </a:solidFill>
                <a:latin typeface="+mj-ea"/>
                <a:ea typeface="+mj-ea"/>
              </a:rPr>
              <a:t>简单来说就是基于</a:t>
            </a:r>
            <a:r>
              <a:rPr lang="en-US" altLang="zh-CN" sz="1400" dirty="0" smtClean="0">
                <a:solidFill>
                  <a:schemeClr val="accent1"/>
                </a:solidFill>
                <a:latin typeface="+mj-ea"/>
                <a:ea typeface="+mj-ea"/>
              </a:rPr>
              <a:t>loss</a:t>
            </a:r>
            <a:r>
              <a:rPr lang="zh-CN" altLang="en-US" sz="1400" dirty="0" smtClean="0">
                <a:solidFill>
                  <a:schemeClr val="accent1"/>
                </a:solidFill>
                <a:latin typeface="+mj-ea"/>
                <a:ea typeface="+mj-ea"/>
              </a:rPr>
              <a:t>值比较大的样本</a:t>
            </a:r>
            <a:endParaRPr lang="en-US" altLang="zh-CN" sz="1400" dirty="0" smtClean="0">
              <a:solidFill>
                <a:schemeClr val="accent1"/>
              </a:solidFill>
              <a:latin typeface="+mj-ea"/>
              <a:ea typeface="+mj-ea"/>
            </a:endParaRPr>
          </a:p>
          <a:p>
            <a:pPr indent="304800" algn="just">
              <a:lnSpc>
                <a:spcPct val="150000"/>
              </a:lnSpc>
              <a:spcAft>
                <a:spcPts val="0"/>
              </a:spcAft>
            </a:pPr>
            <a:r>
              <a:rPr lang="en-US" altLang="zh-CN" sz="1400" dirty="0">
                <a:solidFill>
                  <a:schemeClr val="accent1"/>
                </a:solidFill>
                <a:latin typeface="+mj-ea"/>
                <a:ea typeface="+mj-ea"/>
              </a:rPr>
              <a:t>Forward: </a:t>
            </a:r>
            <a:r>
              <a:rPr lang="zh-CN" altLang="en-US" sz="1400" dirty="0">
                <a:solidFill>
                  <a:schemeClr val="accent1"/>
                </a:solidFill>
                <a:latin typeface="+mj-ea"/>
                <a:ea typeface="+mj-ea"/>
              </a:rPr>
              <a:t>全部的</a:t>
            </a:r>
            <a:r>
              <a:rPr lang="en-US" altLang="zh-CN" sz="1400" dirty="0">
                <a:solidFill>
                  <a:schemeClr val="accent1"/>
                </a:solidFill>
                <a:latin typeface="+mj-ea"/>
                <a:ea typeface="+mj-ea"/>
              </a:rPr>
              <a:t>ROI</a:t>
            </a:r>
            <a:r>
              <a:rPr lang="zh-CN" altLang="en-US" sz="1400" dirty="0">
                <a:solidFill>
                  <a:schemeClr val="accent1"/>
                </a:solidFill>
                <a:latin typeface="+mj-ea"/>
                <a:ea typeface="+mj-ea"/>
              </a:rPr>
              <a:t>通过网络，根据</a:t>
            </a:r>
            <a:r>
              <a:rPr lang="en-US" altLang="zh-CN" sz="1400" dirty="0">
                <a:solidFill>
                  <a:schemeClr val="accent1"/>
                </a:solidFill>
                <a:latin typeface="+mj-ea"/>
                <a:ea typeface="+mj-ea"/>
              </a:rPr>
              <a:t>loss</a:t>
            </a:r>
            <a:r>
              <a:rPr lang="zh-CN" altLang="en-US" sz="1400" dirty="0">
                <a:solidFill>
                  <a:schemeClr val="accent1"/>
                </a:solidFill>
                <a:latin typeface="+mj-ea"/>
                <a:ea typeface="+mj-ea"/>
              </a:rPr>
              <a:t>排序</a:t>
            </a:r>
            <a:r>
              <a:rPr lang="en-US" altLang="zh-CN" sz="1400" dirty="0">
                <a:solidFill>
                  <a:schemeClr val="accent1"/>
                </a:solidFill>
                <a:latin typeface="+mj-ea"/>
                <a:ea typeface="+mj-ea"/>
              </a:rPr>
              <a:t>;</a:t>
            </a:r>
          </a:p>
          <a:p>
            <a:pPr indent="304800" algn="just">
              <a:lnSpc>
                <a:spcPct val="150000"/>
              </a:lnSpc>
              <a:spcAft>
                <a:spcPts val="0"/>
              </a:spcAft>
            </a:pPr>
            <a:r>
              <a:rPr lang="en-US" altLang="zh-CN" sz="1400" dirty="0">
                <a:solidFill>
                  <a:schemeClr val="accent1"/>
                </a:solidFill>
                <a:latin typeface="+mj-ea"/>
                <a:ea typeface="+mj-ea"/>
              </a:rPr>
              <a:t>Backward</a:t>
            </a:r>
            <a:r>
              <a:rPr lang="zh-CN" altLang="en-US" sz="1400" dirty="0">
                <a:solidFill>
                  <a:schemeClr val="accent1"/>
                </a:solidFill>
                <a:latin typeface="+mj-ea"/>
                <a:ea typeface="+mj-ea"/>
              </a:rPr>
              <a:t>：根据排序，选择</a:t>
            </a:r>
            <a:r>
              <a:rPr lang="en-US" altLang="zh-CN" sz="1400" dirty="0">
                <a:solidFill>
                  <a:schemeClr val="accent1"/>
                </a:solidFill>
                <a:latin typeface="+mj-ea"/>
                <a:ea typeface="+mj-ea"/>
              </a:rPr>
              <a:t>B/N</a:t>
            </a:r>
            <a:r>
              <a:rPr lang="zh-CN" altLang="en-US" sz="1400" dirty="0">
                <a:solidFill>
                  <a:schemeClr val="accent1"/>
                </a:solidFill>
                <a:latin typeface="+mj-ea"/>
                <a:ea typeface="+mj-ea"/>
              </a:rPr>
              <a:t>个</a:t>
            </a:r>
            <a:r>
              <a:rPr lang="en-US" altLang="zh-CN" sz="1400" dirty="0">
                <a:solidFill>
                  <a:schemeClr val="accent1"/>
                </a:solidFill>
                <a:latin typeface="+mj-ea"/>
                <a:ea typeface="+mj-ea"/>
              </a:rPr>
              <a:t>loss</a:t>
            </a:r>
            <a:r>
              <a:rPr lang="zh-CN" altLang="en-US" sz="1400" dirty="0">
                <a:solidFill>
                  <a:schemeClr val="accent1"/>
                </a:solidFill>
                <a:latin typeface="+mj-ea"/>
                <a:ea typeface="+mj-ea"/>
              </a:rPr>
              <a:t>值最大的（</a:t>
            </a:r>
            <a:r>
              <a:rPr lang="en-US" altLang="zh-CN" sz="1400" dirty="0">
                <a:solidFill>
                  <a:schemeClr val="accent1"/>
                </a:solidFill>
                <a:latin typeface="+mj-ea"/>
                <a:ea typeface="+mj-ea"/>
              </a:rPr>
              <a:t>worst</a:t>
            </a:r>
            <a:r>
              <a:rPr lang="zh-CN" altLang="en-US" sz="1400" dirty="0">
                <a:solidFill>
                  <a:schemeClr val="accent1"/>
                </a:solidFill>
                <a:latin typeface="+mj-ea"/>
                <a:ea typeface="+mj-ea"/>
              </a:rPr>
              <a:t>）样本来后向传播更新</a:t>
            </a:r>
            <a:r>
              <a:rPr lang="en-US" altLang="zh-CN" sz="1400" dirty="0">
                <a:solidFill>
                  <a:schemeClr val="accent1"/>
                </a:solidFill>
                <a:latin typeface="+mj-ea"/>
                <a:ea typeface="+mj-ea"/>
              </a:rPr>
              <a:t>model</a:t>
            </a:r>
            <a:r>
              <a:rPr lang="zh-CN" altLang="en-US" sz="1400" dirty="0">
                <a:solidFill>
                  <a:schemeClr val="accent1"/>
                </a:solidFill>
                <a:latin typeface="+mj-ea"/>
                <a:ea typeface="+mj-ea"/>
              </a:rPr>
              <a:t>的</a:t>
            </a:r>
            <a:r>
              <a:rPr lang="en-US" altLang="zh-CN" sz="1400" dirty="0">
                <a:solidFill>
                  <a:schemeClr val="accent1"/>
                </a:solidFill>
                <a:latin typeface="+mj-ea"/>
                <a:ea typeface="+mj-ea"/>
              </a:rPr>
              <a:t>weights.</a:t>
            </a:r>
          </a:p>
          <a:p>
            <a:pPr indent="304800" algn="just">
              <a:lnSpc>
                <a:spcPct val="150000"/>
              </a:lnSpc>
              <a:spcAft>
                <a:spcPts val="0"/>
              </a:spcAft>
            </a:pPr>
            <a:endParaRPr lang="zh-CN" altLang="zh-CN" sz="1400" dirty="0">
              <a:solidFill>
                <a:schemeClr val="accent1"/>
              </a:solidFill>
              <a:latin typeface="+mj-ea"/>
              <a:ea typeface="+mj-ea"/>
            </a:endParaRPr>
          </a:p>
        </p:txBody>
      </p:sp>
      <p:sp>
        <p:nvSpPr>
          <p:cNvPr id="8" name="矩形 7">
            <a:extLst>
              <a:ext uri="{FF2B5EF4-FFF2-40B4-BE49-F238E27FC236}">
                <a16:creationId xmlns:a16="http://schemas.microsoft.com/office/drawing/2014/main" id="{0CA66643-9075-4EFD-A531-4C8BC8B3A16A}"/>
              </a:ext>
            </a:extLst>
          </p:cNvPr>
          <p:cNvSpPr/>
          <p:nvPr/>
        </p:nvSpPr>
        <p:spPr bwMode="auto">
          <a:xfrm>
            <a:off x="314367" y="264938"/>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07097072"/>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FB2F091-D00D-4BE4-A9C3-2DFD60D3B9EA}"/>
              </a:ext>
            </a:extLst>
          </p:cNvPr>
          <p:cNvSpPr txBox="1"/>
          <p:nvPr/>
        </p:nvSpPr>
        <p:spPr>
          <a:xfrm>
            <a:off x="646103" y="751312"/>
            <a:ext cx="4570582" cy="4154984"/>
          </a:xfrm>
          <a:prstGeom prst="rect">
            <a:avLst/>
          </a:prstGeom>
          <a:noFill/>
        </p:spPr>
        <p:txBody>
          <a:bodyPr wrap="square" rtlCol="0">
            <a:spAutoFit/>
          </a:bodyPr>
          <a:lstStyle/>
          <a:p>
            <a:r>
              <a:rPr lang="zh-CN" altLang="en-US" sz="2000" dirty="0" smtClean="0">
                <a:solidFill>
                  <a:schemeClr val="accent1"/>
                </a:solidFill>
              </a:rPr>
              <a:t>模型训练：</a:t>
            </a:r>
            <a:endParaRPr lang="en-US" altLang="zh-CN" sz="2000" dirty="0" smtClean="0">
              <a:solidFill>
                <a:schemeClr val="accent1"/>
              </a:solidFill>
            </a:endParaRPr>
          </a:p>
          <a:p>
            <a:endParaRPr lang="en-US" altLang="zh-CN" sz="2000" dirty="0" smtClean="0">
              <a:solidFill>
                <a:schemeClr val="accent1"/>
              </a:solidFill>
            </a:endParaRPr>
          </a:p>
          <a:p>
            <a:r>
              <a:rPr lang="zh-CN" altLang="zh-CN" sz="1400" dirty="0">
                <a:solidFill>
                  <a:schemeClr val="accent1"/>
                </a:solidFill>
                <a:latin typeface="+mn-ea"/>
              </a:rPr>
              <a:t>训练数据：</a:t>
            </a:r>
          </a:p>
          <a:p>
            <a:r>
              <a:rPr lang="zh-CN" altLang="zh-CN" sz="1400" dirty="0">
                <a:solidFill>
                  <a:schemeClr val="accent1"/>
                </a:solidFill>
                <a:latin typeface="+mn-ea"/>
              </a:rPr>
              <a:t>它包含</a:t>
            </a:r>
            <a:r>
              <a:rPr lang="en-US" altLang="zh-CN" sz="1400" dirty="0">
                <a:solidFill>
                  <a:schemeClr val="accent1"/>
                </a:solidFill>
                <a:latin typeface="+mn-ea"/>
              </a:rPr>
              <a:t>5590</a:t>
            </a:r>
            <a:r>
              <a:rPr lang="zh-CN" altLang="zh-CN" sz="1400" dirty="0">
                <a:solidFill>
                  <a:schemeClr val="accent1"/>
                </a:solidFill>
                <a:latin typeface="+mn-ea"/>
              </a:rPr>
              <a:t>张</a:t>
            </a:r>
            <a:r>
              <a:rPr lang="en-US" altLang="zh-CN" sz="1400" dirty="0">
                <a:solidFill>
                  <a:schemeClr val="accent1"/>
                </a:solidFill>
                <a:latin typeface="+mn-ea"/>
              </a:rPr>
              <a:t>LFW</a:t>
            </a:r>
            <a:r>
              <a:rPr lang="zh-CN" altLang="zh-CN" sz="1400" dirty="0">
                <a:solidFill>
                  <a:schemeClr val="accent1"/>
                </a:solidFill>
                <a:latin typeface="+mn-ea"/>
              </a:rPr>
              <a:t>图像和</a:t>
            </a:r>
            <a:r>
              <a:rPr lang="en-US" altLang="zh-CN" sz="1400" dirty="0">
                <a:solidFill>
                  <a:schemeClr val="accent1"/>
                </a:solidFill>
                <a:latin typeface="+mn-ea"/>
              </a:rPr>
              <a:t>7876</a:t>
            </a:r>
            <a:r>
              <a:rPr lang="zh-CN" altLang="zh-CN" sz="1400" dirty="0">
                <a:solidFill>
                  <a:schemeClr val="accent1"/>
                </a:solidFill>
                <a:latin typeface="+mn-ea"/>
              </a:rPr>
              <a:t>张从网上下载的其他图像。训练集和验证集在</a:t>
            </a:r>
            <a:r>
              <a:rPr lang="en-US" altLang="zh-CN" sz="1400" dirty="0" err="1">
                <a:solidFill>
                  <a:schemeClr val="accent1"/>
                </a:solidFill>
                <a:latin typeface="+mn-ea"/>
              </a:rPr>
              <a:t>trainimageliist</a:t>
            </a:r>
            <a:r>
              <a:rPr lang="en-US" altLang="zh-CN" sz="1400" dirty="0">
                <a:solidFill>
                  <a:schemeClr val="accent1"/>
                </a:solidFill>
                <a:latin typeface="+mn-ea"/>
              </a:rPr>
              <a:t> .txt</a:t>
            </a:r>
            <a:r>
              <a:rPr lang="zh-CN" altLang="zh-CN" sz="1400" dirty="0">
                <a:solidFill>
                  <a:schemeClr val="accent1"/>
                </a:solidFill>
                <a:latin typeface="+mn-ea"/>
              </a:rPr>
              <a:t>和</a:t>
            </a:r>
            <a:r>
              <a:rPr lang="en-US" altLang="zh-CN" sz="1400" dirty="0" err="1">
                <a:solidFill>
                  <a:schemeClr val="accent1"/>
                </a:solidFill>
                <a:latin typeface="+mn-ea"/>
              </a:rPr>
              <a:t>testImageList</a:t>
            </a:r>
            <a:r>
              <a:rPr lang="zh-CN" altLang="zh-CN" sz="1400" dirty="0">
                <a:solidFill>
                  <a:schemeClr val="accent1"/>
                </a:solidFill>
                <a:latin typeface="+mn-ea"/>
              </a:rPr>
              <a:t>中定义。分别三种。这些文本文件的每一行都以图像名称开始，然后是我们的面部检测器返回的人脸包围框的边界位置，然后是五个面部点的位置。</a:t>
            </a:r>
          </a:p>
          <a:p>
            <a:r>
              <a:rPr lang="en-US" altLang="zh-CN" sz="1400" dirty="0">
                <a:solidFill>
                  <a:schemeClr val="accent1"/>
                </a:solidFill>
                <a:latin typeface="+mn-ea"/>
              </a:rPr>
              <a:t> </a:t>
            </a:r>
            <a:endParaRPr lang="zh-CN" altLang="zh-CN" sz="1400" dirty="0">
              <a:solidFill>
                <a:schemeClr val="accent1"/>
              </a:solidFill>
              <a:latin typeface="+mn-ea"/>
            </a:endParaRPr>
          </a:p>
          <a:p>
            <a:r>
              <a:rPr lang="zh-CN" altLang="zh-CN" sz="1400" dirty="0">
                <a:solidFill>
                  <a:schemeClr val="accent1"/>
                </a:solidFill>
                <a:latin typeface="+mn-ea"/>
              </a:rPr>
              <a:t>测试数据：</a:t>
            </a:r>
          </a:p>
          <a:p>
            <a:r>
              <a:rPr lang="zh-CN" altLang="zh-CN" sz="1400" dirty="0">
                <a:solidFill>
                  <a:schemeClr val="accent1"/>
                </a:solidFill>
                <a:latin typeface="+mn-ea"/>
              </a:rPr>
              <a:t>它包含了我们测试中使用的</a:t>
            </a:r>
            <a:r>
              <a:rPr lang="en-US" altLang="zh-CN" sz="1400" dirty="0">
                <a:solidFill>
                  <a:schemeClr val="accent1"/>
                </a:solidFill>
                <a:latin typeface="+mn-ea"/>
              </a:rPr>
              <a:t>1521</a:t>
            </a:r>
            <a:r>
              <a:rPr lang="zh-CN" altLang="zh-CN" sz="1400" dirty="0">
                <a:solidFill>
                  <a:schemeClr val="accent1"/>
                </a:solidFill>
                <a:latin typeface="+mn-ea"/>
              </a:rPr>
              <a:t>张</a:t>
            </a:r>
            <a:r>
              <a:rPr lang="en-US" altLang="zh-CN" sz="1400" dirty="0" err="1">
                <a:solidFill>
                  <a:schemeClr val="accent1"/>
                </a:solidFill>
                <a:latin typeface="+mn-ea"/>
              </a:rPr>
              <a:t>BioID</a:t>
            </a:r>
            <a:r>
              <a:rPr lang="zh-CN" altLang="zh-CN" sz="1400" dirty="0">
                <a:solidFill>
                  <a:schemeClr val="accent1"/>
                </a:solidFill>
                <a:latin typeface="+mn-ea"/>
              </a:rPr>
              <a:t>图像、</a:t>
            </a:r>
            <a:r>
              <a:rPr lang="en-US" altLang="zh-CN" sz="1400" dirty="0">
                <a:solidFill>
                  <a:schemeClr val="accent1"/>
                </a:solidFill>
                <a:latin typeface="+mn-ea"/>
              </a:rPr>
              <a:t>781</a:t>
            </a:r>
            <a:r>
              <a:rPr lang="zh-CN" altLang="zh-CN" sz="1400" dirty="0">
                <a:solidFill>
                  <a:schemeClr val="accent1"/>
                </a:solidFill>
                <a:latin typeface="+mn-ea"/>
              </a:rPr>
              <a:t>张</a:t>
            </a:r>
            <a:r>
              <a:rPr lang="en-US" altLang="zh-CN" sz="1400" dirty="0">
                <a:solidFill>
                  <a:schemeClr val="accent1"/>
                </a:solidFill>
                <a:latin typeface="+mn-ea"/>
              </a:rPr>
              <a:t>LFPW</a:t>
            </a:r>
            <a:r>
              <a:rPr lang="zh-CN" altLang="zh-CN" sz="1400" dirty="0">
                <a:solidFill>
                  <a:schemeClr val="accent1"/>
                </a:solidFill>
                <a:latin typeface="+mn-ea"/>
              </a:rPr>
              <a:t>训练图像和</a:t>
            </a:r>
            <a:r>
              <a:rPr lang="en-US" altLang="zh-CN" sz="1400" dirty="0">
                <a:solidFill>
                  <a:schemeClr val="accent1"/>
                </a:solidFill>
                <a:latin typeface="+mn-ea"/>
              </a:rPr>
              <a:t>249</a:t>
            </a:r>
            <a:r>
              <a:rPr lang="zh-CN" altLang="zh-CN" sz="1400" dirty="0">
                <a:solidFill>
                  <a:schemeClr val="accent1"/>
                </a:solidFill>
                <a:latin typeface="+mn-ea"/>
              </a:rPr>
              <a:t>张</a:t>
            </a:r>
            <a:r>
              <a:rPr lang="en-US" altLang="zh-CN" sz="1400" dirty="0">
                <a:solidFill>
                  <a:schemeClr val="accent1"/>
                </a:solidFill>
                <a:latin typeface="+mn-ea"/>
              </a:rPr>
              <a:t>LFPW</a:t>
            </a:r>
            <a:r>
              <a:rPr lang="zh-CN" altLang="zh-CN" sz="1400" dirty="0">
                <a:solidFill>
                  <a:schemeClr val="accent1"/>
                </a:solidFill>
                <a:latin typeface="+mn-ea"/>
              </a:rPr>
              <a:t>测试图像，以及文本文件，这些文本文件记录了我们的人脸检测器为每个数据集返回的人脸边界框的边界位置。文本文件中没有列出我们的人脸检测失败的一些图像。为了方便处理，</a:t>
            </a:r>
            <a:r>
              <a:rPr lang="en-US" altLang="zh-CN" sz="1400" dirty="0">
                <a:solidFill>
                  <a:schemeClr val="accent1"/>
                </a:solidFill>
                <a:latin typeface="+mn-ea"/>
              </a:rPr>
              <a:t>LFPW</a:t>
            </a:r>
            <a:r>
              <a:rPr lang="zh-CN" altLang="zh-CN" sz="1400" dirty="0">
                <a:solidFill>
                  <a:schemeClr val="accent1"/>
                </a:solidFill>
                <a:latin typeface="+mn-ea"/>
              </a:rPr>
              <a:t>图像被重命名。</a:t>
            </a:r>
            <a:endParaRPr lang="en-US" altLang="zh-CN" sz="1400" dirty="0">
              <a:solidFill>
                <a:schemeClr val="accent1"/>
              </a:solidFill>
              <a:latin typeface="+mn-ea"/>
            </a:endParaRPr>
          </a:p>
          <a:p>
            <a:endParaRPr lang="en-US" altLang="zh-CN" sz="1400" dirty="0">
              <a:solidFill>
                <a:schemeClr val="accent1"/>
              </a:solidFill>
              <a:latin typeface="+mn-ea"/>
            </a:endParaRPr>
          </a:p>
          <a:p>
            <a:r>
              <a:rPr lang="zh-CN" altLang="en-US" sz="1400" dirty="0">
                <a:solidFill>
                  <a:schemeClr val="accent1"/>
                </a:solidFill>
                <a:latin typeface="+mn-ea"/>
              </a:rPr>
              <a:t>训练模型</a:t>
            </a:r>
            <a:endParaRPr lang="zh-CN" altLang="zh-CN" sz="1400" dirty="0">
              <a:solidFill>
                <a:schemeClr val="accent1"/>
              </a:solidFill>
              <a:latin typeface="+mn-ea"/>
            </a:endParaRPr>
          </a:p>
        </p:txBody>
      </p:sp>
      <p:sp>
        <p:nvSpPr>
          <p:cNvPr id="6" name="矩形 5">
            <a:extLst>
              <a:ext uri="{FF2B5EF4-FFF2-40B4-BE49-F238E27FC236}">
                <a16:creationId xmlns:a16="http://schemas.microsoft.com/office/drawing/2014/main" id="{0CA66643-9075-4EFD-A531-4C8BC8B3A16A}"/>
              </a:ext>
            </a:extLst>
          </p:cNvPr>
          <p:cNvSpPr/>
          <p:nvPr/>
        </p:nvSpPr>
        <p:spPr bwMode="auto">
          <a:xfrm>
            <a:off x="314367" y="264938"/>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p:nvPr/>
        </p:nvPicPr>
        <p:blipFill>
          <a:blip r:embed="rId2"/>
          <a:stretch>
            <a:fillRect/>
          </a:stretch>
        </p:blipFill>
        <p:spPr>
          <a:xfrm>
            <a:off x="5966624" y="1105588"/>
            <a:ext cx="2701059" cy="2867775"/>
          </a:xfrm>
          <a:prstGeom prst="rect">
            <a:avLst/>
          </a:prstGeom>
        </p:spPr>
      </p:pic>
    </p:spTree>
    <p:extLst>
      <p:ext uri="{BB962C8B-B14F-4D97-AF65-F5344CB8AC3E}">
        <p14:creationId xmlns:p14="http://schemas.microsoft.com/office/powerpoint/2010/main" val="2180122048"/>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矩形 59"/>
          <p:cNvSpPr/>
          <p:nvPr/>
        </p:nvSpPr>
        <p:spPr bwMode="auto">
          <a:xfrm>
            <a:off x="1535206" y="1962591"/>
            <a:ext cx="1481496" cy="769441"/>
          </a:xfrm>
          <a:prstGeom prst="rect">
            <a:avLst/>
          </a:prstGeom>
        </p:spPr>
        <p:txBody>
          <a:bodyPr wrap="none">
            <a:spAutoFit/>
          </a:bodyPr>
          <a:lstStyle/>
          <a:p>
            <a:pPr algn="ctr">
              <a:defRPr/>
            </a:pPr>
            <a:r>
              <a:rPr lang="zh-CN" altLang="en-US" sz="44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目 录</a:t>
            </a:r>
          </a:p>
        </p:txBody>
      </p:sp>
      <p:sp>
        <p:nvSpPr>
          <p:cNvPr id="61" name="文本框 6">
            <a:hlinkClick r:id="rId2" action="ppaction://hlinksldjump"/>
          </p:cNvPr>
          <p:cNvSpPr txBox="1">
            <a:spLocks noChangeArrowheads="1"/>
          </p:cNvSpPr>
          <p:nvPr/>
        </p:nvSpPr>
        <p:spPr bwMode="auto">
          <a:xfrm>
            <a:off x="5377629" y="988764"/>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chemeClr val="accent1"/>
                </a:solidFill>
                <a:latin typeface="+mj-ea"/>
                <a:ea typeface="+mj-ea"/>
              </a:rPr>
              <a:t>课题背景，发展现状</a:t>
            </a:r>
            <a:endParaRPr lang="zh-CN" altLang="en-US" sz="2000" dirty="0">
              <a:solidFill>
                <a:schemeClr val="accent1"/>
              </a:solidFill>
              <a:latin typeface="+mj-ea"/>
              <a:ea typeface="+mj-ea"/>
            </a:endParaRPr>
          </a:p>
        </p:txBody>
      </p:sp>
      <p:sp>
        <p:nvSpPr>
          <p:cNvPr id="63" name="椭圆 62"/>
          <p:cNvSpPr/>
          <p:nvPr/>
        </p:nvSpPr>
        <p:spPr>
          <a:xfrm>
            <a:off x="4867988" y="968383"/>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j-lt"/>
              </a:rPr>
              <a:t>1</a:t>
            </a:r>
            <a:endParaRPr lang="zh-CN" altLang="en-US" sz="1600" dirty="0">
              <a:latin typeface="+mj-lt"/>
            </a:endParaRPr>
          </a:p>
        </p:txBody>
      </p:sp>
      <p:sp>
        <p:nvSpPr>
          <p:cNvPr id="64" name="文本框 6">
            <a:hlinkClick r:id="rId3" action="ppaction://hlinksldjump"/>
          </p:cNvPr>
          <p:cNvSpPr txBox="1">
            <a:spLocks noChangeArrowheads="1"/>
          </p:cNvSpPr>
          <p:nvPr/>
        </p:nvSpPr>
        <p:spPr bwMode="auto">
          <a:xfrm>
            <a:off x="5377628" y="1976704"/>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chemeClr val="accent1"/>
                </a:solidFill>
                <a:latin typeface="+mj-ea"/>
                <a:ea typeface="+mj-ea"/>
              </a:rPr>
              <a:t>基于机器学习算法及代码实现</a:t>
            </a:r>
            <a:endParaRPr lang="zh-CN" altLang="en-US" sz="2000" dirty="0">
              <a:solidFill>
                <a:schemeClr val="accent1"/>
              </a:solidFill>
              <a:latin typeface="+mj-ea"/>
              <a:ea typeface="+mj-ea"/>
            </a:endParaRPr>
          </a:p>
        </p:txBody>
      </p:sp>
      <p:sp>
        <p:nvSpPr>
          <p:cNvPr id="66" name="椭圆 65"/>
          <p:cNvSpPr/>
          <p:nvPr/>
        </p:nvSpPr>
        <p:spPr>
          <a:xfrm>
            <a:off x="4867988" y="1935942"/>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2</a:t>
            </a:r>
            <a:endParaRPr lang="zh-CN" altLang="en-US" sz="1600">
              <a:latin typeface="+mj-lt"/>
            </a:endParaRPr>
          </a:p>
        </p:txBody>
      </p:sp>
      <p:sp>
        <p:nvSpPr>
          <p:cNvPr id="67" name="文本框 66">
            <a:hlinkClick r:id="rId4" action="ppaction://hlinksldjump"/>
          </p:cNvPr>
          <p:cNvSpPr txBox="1">
            <a:spLocks noChangeArrowheads="1"/>
          </p:cNvSpPr>
          <p:nvPr/>
        </p:nvSpPr>
        <p:spPr bwMode="auto">
          <a:xfrm>
            <a:off x="5377629" y="2923882"/>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chemeClr val="accent1"/>
                </a:solidFill>
                <a:latin typeface="+mj-ea"/>
                <a:ea typeface="+mj-ea"/>
              </a:rPr>
              <a:t>基于深度学习算法及代码实现</a:t>
            </a:r>
            <a:endParaRPr lang="zh-CN" altLang="en-US" sz="2000" dirty="0">
              <a:solidFill>
                <a:schemeClr val="accent1"/>
              </a:solidFill>
              <a:latin typeface="+mj-ea"/>
              <a:ea typeface="+mj-ea"/>
            </a:endParaRPr>
          </a:p>
        </p:txBody>
      </p:sp>
      <p:sp>
        <p:nvSpPr>
          <p:cNvPr id="68" name="文本框 6">
            <a:hlinkClick r:id="rId5" action="ppaction://hlinksldjump"/>
          </p:cNvPr>
          <p:cNvSpPr txBox="1">
            <a:spLocks noChangeArrowheads="1"/>
          </p:cNvSpPr>
          <p:nvPr/>
        </p:nvSpPr>
        <p:spPr bwMode="auto">
          <a:xfrm>
            <a:off x="5377629" y="3892456"/>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chemeClr val="accent1"/>
                </a:solidFill>
                <a:latin typeface="+mj-ea"/>
                <a:ea typeface="+mj-ea"/>
              </a:rPr>
              <a:t>后期展望及拓展</a:t>
            </a:r>
            <a:endParaRPr lang="zh-CN" altLang="en-US" sz="2000" dirty="0">
              <a:solidFill>
                <a:schemeClr val="accent1"/>
              </a:solidFill>
              <a:latin typeface="+mj-ea"/>
              <a:ea typeface="+mj-ea"/>
            </a:endParaRPr>
          </a:p>
        </p:txBody>
      </p:sp>
      <p:sp>
        <p:nvSpPr>
          <p:cNvPr id="71" name="椭圆 70"/>
          <p:cNvSpPr/>
          <p:nvPr/>
        </p:nvSpPr>
        <p:spPr>
          <a:xfrm>
            <a:off x="4867988" y="2903501"/>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3</a:t>
            </a:r>
            <a:endParaRPr lang="zh-CN" altLang="en-US" sz="1600">
              <a:latin typeface="+mj-lt"/>
            </a:endParaRPr>
          </a:p>
        </p:txBody>
      </p:sp>
      <p:sp>
        <p:nvSpPr>
          <p:cNvPr id="72" name="椭圆 71"/>
          <p:cNvSpPr/>
          <p:nvPr/>
        </p:nvSpPr>
        <p:spPr>
          <a:xfrm>
            <a:off x="4867988" y="3871060"/>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j-lt"/>
              </a:rPr>
              <a:t>4</a:t>
            </a:r>
            <a:endParaRPr lang="zh-CN" altLang="en-US" sz="1600">
              <a:latin typeface="+mj-lt"/>
            </a:endParaRPr>
          </a:p>
        </p:txBody>
      </p:sp>
      <p:sp>
        <p:nvSpPr>
          <p:cNvPr id="19" name="菱形 18"/>
          <p:cNvSpPr/>
          <p:nvPr/>
        </p:nvSpPr>
        <p:spPr>
          <a:xfrm>
            <a:off x="891272" y="1266456"/>
            <a:ext cx="2769365" cy="276936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bwMode="auto">
          <a:xfrm>
            <a:off x="1337236" y="2676631"/>
            <a:ext cx="1877437" cy="461665"/>
          </a:xfrm>
          <a:prstGeom prst="rect">
            <a:avLst/>
          </a:prstGeom>
        </p:spPr>
        <p:txBody>
          <a:bodyPr wrap="none">
            <a:spAutoFit/>
          </a:bodyPr>
          <a:lstStyle/>
          <a:p>
            <a:pPr algn="ctr">
              <a:defRPr/>
            </a:pPr>
            <a:r>
              <a:rPr lang="en-US" altLang="zh-CN" sz="2400" kern="100">
                <a:solidFill>
                  <a:schemeClr val="accent1"/>
                </a:solidFill>
                <a:latin typeface="+mj-lt"/>
                <a:ea typeface="微软雅黑" panose="020B0503020204020204" pitchFamily="34" charset="-122"/>
                <a:cs typeface="Times New Roman" panose="02020603050405020304" pitchFamily="18" charset="0"/>
              </a:rPr>
              <a:t>CONTENTS</a:t>
            </a:r>
            <a:endParaRPr lang="zh-CN" altLang="en-US" sz="2400" kern="100">
              <a:solidFill>
                <a:schemeClr val="accent1"/>
              </a:solidFill>
              <a:latin typeface="+mj-lt"/>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FB2F091-D00D-4BE4-A9C3-2DFD60D3B9EA}"/>
              </a:ext>
            </a:extLst>
          </p:cNvPr>
          <p:cNvSpPr txBox="1"/>
          <p:nvPr/>
        </p:nvSpPr>
        <p:spPr>
          <a:xfrm>
            <a:off x="3514293" y="665048"/>
            <a:ext cx="2921078" cy="400110"/>
          </a:xfrm>
          <a:prstGeom prst="rect">
            <a:avLst/>
          </a:prstGeom>
          <a:noFill/>
        </p:spPr>
        <p:txBody>
          <a:bodyPr wrap="square" rtlCol="0">
            <a:spAutoFit/>
          </a:bodyPr>
          <a:lstStyle/>
          <a:p>
            <a:r>
              <a:rPr lang="zh-CN" altLang="en-US" sz="2000" dirty="0" smtClean="0">
                <a:solidFill>
                  <a:schemeClr val="accent1"/>
                </a:solidFill>
              </a:rPr>
              <a:t>实时视频读取结果：</a:t>
            </a:r>
            <a:endParaRPr lang="en-US" altLang="zh-CN" sz="2000" dirty="0" smtClean="0">
              <a:solidFill>
                <a:schemeClr val="accent1"/>
              </a:solidFill>
            </a:endParaRPr>
          </a:p>
        </p:txBody>
      </p:sp>
      <p:pic>
        <p:nvPicPr>
          <p:cNvPr id="6" name="图片 5"/>
          <p:cNvPicPr/>
          <p:nvPr/>
        </p:nvPicPr>
        <p:blipFill>
          <a:blip r:embed="rId2"/>
          <a:stretch>
            <a:fillRect/>
          </a:stretch>
        </p:blipFill>
        <p:spPr>
          <a:xfrm>
            <a:off x="440187" y="1607399"/>
            <a:ext cx="3934460" cy="3137535"/>
          </a:xfrm>
          <a:prstGeom prst="rect">
            <a:avLst/>
          </a:prstGeom>
        </p:spPr>
      </p:pic>
      <p:pic>
        <p:nvPicPr>
          <p:cNvPr id="7" name="图片 6"/>
          <p:cNvPicPr/>
          <p:nvPr/>
        </p:nvPicPr>
        <p:blipFill>
          <a:blip r:embed="rId3"/>
          <a:stretch>
            <a:fillRect/>
          </a:stretch>
        </p:blipFill>
        <p:spPr>
          <a:xfrm>
            <a:off x="4626272" y="1678447"/>
            <a:ext cx="4326953" cy="3130376"/>
          </a:xfrm>
          <a:prstGeom prst="rect">
            <a:avLst/>
          </a:prstGeom>
        </p:spPr>
      </p:pic>
      <p:sp>
        <p:nvSpPr>
          <p:cNvPr id="9" name="文本框 8">
            <a:extLst>
              <a:ext uri="{FF2B5EF4-FFF2-40B4-BE49-F238E27FC236}">
                <a16:creationId xmlns:a16="http://schemas.microsoft.com/office/drawing/2014/main" id="{DFB2F091-D00D-4BE4-A9C3-2DFD60D3B9EA}"/>
              </a:ext>
            </a:extLst>
          </p:cNvPr>
          <p:cNvSpPr txBox="1"/>
          <p:nvPr/>
        </p:nvSpPr>
        <p:spPr>
          <a:xfrm>
            <a:off x="1245836" y="1121024"/>
            <a:ext cx="1234227" cy="400110"/>
          </a:xfrm>
          <a:prstGeom prst="rect">
            <a:avLst/>
          </a:prstGeom>
          <a:noFill/>
        </p:spPr>
        <p:txBody>
          <a:bodyPr wrap="square" rtlCol="0">
            <a:spAutoFit/>
          </a:bodyPr>
          <a:lstStyle/>
          <a:p>
            <a:r>
              <a:rPr lang="zh-CN" altLang="en-US" sz="2000" dirty="0" smtClean="0">
                <a:solidFill>
                  <a:schemeClr val="accent1"/>
                </a:solidFill>
              </a:rPr>
              <a:t>单人脸</a:t>
            </a:r>
            <a:endParaRPr lang="en-US" altLang="zh-CN" sz="2000" dirty="0" smtClean="0">
              <a:solidFill>
                <a:schemeClr val="accent1"/>
              </a:solidFill>
            </a:endParaRPr>
          </a:p>
        </p:txBody>
      </p:sp>
      <p:sp>
        <p:nvSpPr>
          <p:cNvPr id="10" name="文本框 9">
            <a:extLst>
              <a:ext uri="{FF2B5EF4-FFF2-40B4-BE49-F238E27FC236}">
                <a16:creationId xmlns:a16="http://schemas.microsoft.com/office/drawing/2014/main" id="{DFB2F091-D00D-4BE4-A9C3-2DFD60D3B9EA}"/>
              </a:ext>
            </a:extLst>
          </p:cNvPr>
          <p:cNvSpPr txBox="1"/>
          <p:nvPr/>
        </p:nvSpPr>
        <p:spPr>
          <a:xfrm>
            <a:off x="6601764" y="1121024"/>
            <a:ext cx="1234227" cy="400110"/>
          </a:xfrm>
          <a:prstGeom prst="rect">
            <a:avLst/>
          </a:prstGeom>
          <a:noFill/>
        </p:spPr>
        <p:txBody>
          <a:bodyPr wrap="square" rtlCol="0">
            <a:spAutoFit/>
          </a:bodyPr>
          <a:lstStyle/>
          <a:p>
            <a:r>
              <a:rPr lang="zh-CN" altLang="en-US" sz="2000" dirty="0">
                <a:solidFill>
                  <a:schemeClr val="accent1"/>
                </a:solidFill>
              </a:rPr>
              <a:t>多</a:t>
            </a:r>
            <a:r>
              <a:rPr lang="zh-CN" altLang="en-US" sz="2000" dirty="0" smtClean="0">
                <a:solidFill>
                  <a:schemeClr val="accent1"/>
                </a:solidFill>
              </a:rPr>
              <a:t>人脸</a:t>
            </a:r>
            <a:endParaRPr lang="en-US" altLang="zh-CN" sz="2000" dirty="0" smtClean="0">
              <a:solidFill>
                <a:schemeClr val="accent1"/>
              </a:solidFill>
            </a:endParaRPr>
          </a:p>
        </p:txBody>
      </p:sp>
      <p:sp>
        <p:nvSpPr>
          <p:cNvPr id="11" name="矩形 10">
            <a:extLst>
              <a:ext uri="{FF2B5EF4-FFF2-40B4-BE49-F238E27FC236}">
                <a16:creationId xmlns:a16="http://schemas.microsoft.com/office/drawing/2014/main" id="{0CA66643-9075-4EFD-A531-4C8BC8B3A16A}"/>
              </a:ext>
            </a:extLst>
          </p:cNvPr>
          <p:cNvSpPr/>
          <p:nvPr/>
        </p:nvSpPr>
        <p:spPr bwMode="auto">
          <a:xfrm>
            <a:off x="314367" y="264938"/>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7352844"/>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FB2F091-D00D-4BE4-A9C3-2DFD60D3B9EA}"/>
              </a:ext>
            </a:extLst>
          </p:cNvPr>
          <p:cNvSpPr txBox="1"/>
          <p:nvPr/>
        </p:nvSpPr>
        <p:spPr>
          <a:xfrm>
            <a:off x="131546" y="1064821"/>
            <a:ext cx="1809228" cy="400110"/>
          </a:xfrm>
          <a:prstGeom prst="rect">
            <a:avLst/>
          </a:prstGeom>
          <a:noFill/>
        </p:spPr>
        <p:txBody>
          <a:bodyPr wrap="square" rtlCol="0">
            <a:spAutoFit/>
          </a:bodyPr>
          <a:lstStyle/>
          <a:p>
            <a:r>
              <a:rPr lang="zh-CN" altLang="en-US" sz="2000" dirty="0" smtClean="0">
                <a:solidFill>
                  <a:schemeClr val="accent1"/>
                </a:solidFill>
              </a:rPr>
              <a:t>图片识别结果：</a:t>
            </a:r>
            <a:endParaRPr lang="en-US" altLang="zh-CN" sz="2000" dirty="0" smtClean="0">
              <a:solidFill>
                <a:schemeClr val="accent1"/>
              </a:solidFill>
            </a:endParaRPr>
          </a:p>
        </p:txBody>
      </p:sp>
      <p:pic>
        <p:nvPicPr>
          <p:cNvPr id="9" name="图片 8"/>
          <p:cNvPicPr/>
          <p:nvPr/>
        </p:nvPicPr>
        <p:blipFill>
          <a:blip r:embed="rId2"/>
          <a:stretch>
            <a:fillRect/>
          </a:stretch>
        </p:blipFill>
        <p:spPr>
          <a:xfrm>
            <a:off x="2455331" y="751312"/>
            <a:ext cx="5274310" cy="2816860"/>
          </a:xfrm>
          <a:prstGeom prst="rect">
            <a:avLst/>
          </a:prstGeom>
        </p:spPr>
      </p:pic>
      <p:pic>
        <p:nvPicPr>
          <p:cNvPr id="10" name="图片 9"/>
          <p:cNvPicPr/>
          <p:nvPr/>
        </p:nvPicPr>
        <p:blipFill>
          <a:blip r:embed="rId3"/>
          <a:stretch>
            <a:fillRect/>
          </a:stretch>
        </p:blipFill>
        <p:spPr>
          <a:xfrm>
            <a:off x="2177456" y="818368"/>
            <a:ext cx="6558681" cy="3674691"/>
          </a:xfrm>
          <a:prstGeom prst="rect">
            <a:avLst/>
          </a:prstGeom>
        </p:spPr>
      </p:pic>
      <p:sp>
        <p:nvSpPr>
          <p:cNvPr id="11" name="矩形 10">
            <a:extLst>
              <a:ext uri="{FF2B5EF4-FFF2-40B4-BE49-F238E27FC236}">
                <a16:creationId xmlns:a16="http://schemas.microsoft.com/office/drawing/2014/main" id="{0CA66643-9075-4EFD-A531-4C8BC8B3A16A}"/>
              </a:ext>
            </a:extLst>
          </p:cNvPr>
          <p:cNvSpPr/>
          <p:nvPr/>
        </p:nvSpPr>
        <p:spPr bwMode="auto">
          <a:xfrm>
            <a:off x="314367" y="264938"/>
            <a:ext cx="4801314" cy="707886"/>
          </a:xfrm>
          <a:prstGeom prst="rect">
            <a:avLst/>
          </a:prstGeom>
          <a:noFill/>
        </p:spPr>
        <p:txBody>
          <a:bodyPr wrap="none">
            <a:spAutoFit/>
          </a:bodyPr>
          <a:lstStyle/>
          <a:p>
            <a:pPr lvl="0">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第三部分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深度学习算法及代码实现</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917225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222919" y="2094283"/>
            <a:ext cx="2698176"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28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未来工作及</a:t>
            </a:r>
            <a:r>
              <a:rPr lang="zh-CN" altLang="en-US" sz="2800" kern="100" noProof="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拓展</a:t>
            </a:r>
            <a:endParaRPr kumimoji="0" lang="zh-CN" altLang="en-US" sz="28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3770392" y="2801299"/>
            <a:ext cx="1603216" cy="581057"/>
          </a:xfrm>
          <a:prstGeom prst="rect">
            <a:avLst/>
          </a:prstGeom>
        </p:spPr>
        <p:txBody>
          <a:bodyPr wrap="square">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04371"/>
                </a:solidFill>
                <a:effectLst/>
                <a:uLnTx/>
                <a:uFillTx/>
                <a:latin typeface="Impact" panose="020B0806030902050204" pitchFamily="34" charset="0"/>
                <a:ea typeface="微软雅黑"/>
                <a:cs typeface="+mn-cs"/>
              </a:rPr>
              <a:t>4</a:t>
            </a:r>
          </a:p>
        </p:txBody>
      </p:sp>
      <p:cxnSp>
        <p:nvCxnSpPr>
          <p:cNvPr id="16" name="直接连接符 15"/>
          <p:cNvCxnSpPr/>
          <p:nvPr/>
        </p:nvCxnSpPr>
        <p:spPr>
          <a:xfrm>
            <a:off x="4451898" y="3382356"/>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Tree>
    <p:extLst>
      <p:ext uri="{BB962C8B-B14F-4D97-AF65-F5344CB8AC3E}">
        <p14:creationId xmlns:p14="http://schemas.microsoft.com/office/powerpoint/2010/main" val="963840731"/>
      </p:ext>
    </p:extLst>
  </p:cSld>
  <p:clrMapOvr>
    <a:masterClrMapping/>
  </p:clrMapOvr>
  <p:transition spd="slow">
    <p:push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131641" y="896183"/>
            <a:ext cx="4992946" cy="3724096"/>
          </a:xfrm>
          <a:prstGeom prst="rect">
            <a:avLst/>
          </a:prstGeom>
          <a:noFill/>
        </p:spPr>
        <p:txBody>
          <a:bodyPr wrap="square" rtlCol="0">
            <a:spAutoFit/>
          </a:bodyPr>
          <a:lstStyle/>
          <a:p>
            <a:pPr>
              <a:lnSpc>
                <a:spcPct val="100000"/>
              </a:lnSpc>
            </a:pPr>
            <a:r>
              <a:rPr lang="en-US" altLang="zh-CN" sz="2000" dirty="0" err="1" smtClean="0">
                <a:solidFill>
                  <a:schemeClr val="accent1"/>
                </a:solidFill>
                <a:latin typeface="+mj-ea"/>
                <a:ea typeface="+mj-ea"/>
              </a:rPr>
              <a:t>FaceNet</a:t>
            </a:r>
            <a:r>
              <a:rPr lang="en-US" altLang="zh-CN" sz="2000" dirty="0">
                <a:solidFill>
                  <a:schemeClr val="accent1"/>
                </a:solidFill>
                <a:latin typeface="+mj-ea"/>
                <a:ea typeface="+mj-ea"/>
              </a:rPr>
              <a:t>——</a:t>
            </a:r>
            <a:r>
              <a:rPr lang="zh-CN" altLang="en-US" sz="2000" dirty="0">
                <a:solidFill>
                  <a:schemeClr val="accent1"/>
                </a:solidFill>
                <a:latin typeface="+mj-ea"/>
                <a:ea typeface="+mj-ea"/>
              </a:rPr>
              <a:t>实现人脸识别</a:t>
            </a:r>
            <a:endParaRPr lang="en-US" altLang="zh-CN" sz="2000" dirty="0">
              <a:solidFill>
                <a:schemeClr val="accent1"/>
              </a:solidFill>
              <a:latin typeface="+mj-ea"/>
              <a:ea typeface="+mj-ea"/>
            </a:endParaRPr>
          </a:p>
          <a:p>
            <a:pPr>
              <a:lnSpc>
                <a:spcPct val="100000"/>
              </a:lnSpc>
            </a:pPr>
            <a:endParaRPr lang="en-US" altLang="zh-CN" sz="2000" dirty="0" smtClean="0">
              <a:solidFill>
                <a:schemeClr val="accent1"/>
              </a:solidFill>
              <a:latin typeface="+mj-ea"/>
              <a:ea typeface="+mj-ea"/>
            </a:endParaRPr>
          </a:p>
          <a:p>
            <a:pPr>
              <a:lnSpc>
                <a:spcPct val="100000"/>
              </a:lnSpc>
            </a:pPr>
            <a:r>
              <a:rPr lang="zh-CN" altLang="en-US" sz="1400" dirty="0">
                <a:solidFill>
                  <a:schemeClr val="accent1"/>
                </a:solidFill>
                <a:latin typeface="+mj-ea"/>
                <a:ea typeface="+mj-ea"/>
              </a:rPr>
              <a:t>基于论文</a:t>
            </a:r>
            <a:r>
              <a:rPr lang="en-US" altLang="zh-CN" sz="1400" dirty="0" err="1">
                <a:solidFill>
                  <a:schemeClr val="accent1"/>
                </a:solidFill>
                <a:latin typeface="+mj-ea"/>
                <a:ea typeface="+mj-ea"/>
              </a:rPr>
              <a:t>FaceNet</a:t>
            </a:r>
            <a:r>
              <a:rPr lang="en-US" altLang="zh-CN" sz="1400" dirty="0">
                <a:solidFill>
                  <a:schemeClr val="accent1"/>
                </a:solidFill>
                <a:latin typeface="+mj-ea"/>
                <a:ea typeface="+mj-ea"/>
              </a:rPr>
              <a:t>: A Unified Embedding for Face Recognition and Clustering</a:t>
            </a:r>
            <a:r>
              <a:rPr lang="zh-CN" altLang="en-US" sz="1400" dirty="0">
                <a:solidFill>
                  <a:schemeClr val="accent1"/>
                </a:solidFill>
                <a:latin typeface="+mj-ea"/>
                <a:ea typeface="+mj-ea"/>
              </a:rPr>
              <a:t>建立了有名的</a:t>
            </a:r>
            <a:r>
              <a:rPr lang="en-US" altLang="zh-CN" sz="1400" dirty="0" err="1">
                <a:solidFill>
                  <a:schemeClr val="accent1"/>
                </a:solidFill>
                <a:latin typeface="+mj-ea"/>
                <a:ea typeface="+mj-ea"/>
              </a:rPr>
              <a:t>Openface</a:t>
            </a:r>
            <a:r>
              <a:rPr lang="zh-CN" altLang="en-US" sz="1400" dirty="0">
                <a:solidFill>
                  <a:schemeClr val="accent1"/>
                </a:solidFill>
                <a:latin typeface="+mj-ea"/>
                <a:ea typeface="+mj-ea"/>
              </a:rPr>
              <a:t>系统，这是一个基于深度神经网络的开源人脸识别系统</a:t>
            </a:r>
            <a:r>
              <a:rPr lang="zh-CN" altLang="en-US" sz="1400" dirty="0" smtClean="0">
                <a:solidFill>
                  <a:schemeClr val="accent1"/>
                </a:solidFill>
                <a:latin typeface="+mj-ea"/>
                <a:ea typeface="+mj-ea"/>
              </a:rPr>
              <a:t>。具体</a:t>
            </a:r>
            <a:r>
              <a:rPr lang="zh-CN" altLang="en-US" sz="1400" dirty="0">
                <a:solidFill>
                  <a:schemeClr val="accent1"/>
                </a:solidFill>
                <a:latin typeface="+mj-ea"/>
                <a:ea typeface="+mj-ea"/>
              </a:rPr>
              <a:t>步骤：</a:t>
            </a:r>
          </a:p>
          <a:p>
            <a:pPr>
              <a:lnSpc>
                <a:spcPct val="100000"/>
              </a:lnSpc>
            </a:pPr>
            <a:r>
              <a:rPr lang="en-US" altLang="zh-CN" sz="1400" dirty="0">
                <a:solidFill>
                  <a:schemeClr val="accent1"/>
                </a:solidFill>
                <a:latin typeface="+mj-ea"/>
                <a:ea typeface="+mj-ea"/>
              </a:rPr>
              <a:t>1</a:t>
            </a:r>
            <a:r>
              <a:rPr lang="en-US" altLang="zh-CN" sz="1400" dirty="0" smtClean="0">
                <a:solidFill>
                  <a:schemeClr val="accent1"/>
                </a:solidFill>
                <a:latin typeface="+mj-ea"/>
                <a:ea typeface="+mj-ea"/>
              </a:rPr>
              <a:t>.</a:t>
            </a:r>
            <a:r>
              <a:rPr lang="zh-CN" altLang="en-US" sz="1400" dirty="0" smtClean="0">
                <a:solidFill>
                  <a:schemeClr val="accent1"/>
                </a:solidFill>
                <a:latin typeface="+mj-ea"/>
                <a:ea typeface="+mj-ea"/>
              </a:rPr>
              <a:t>使用</a:t>
            </a:r>
            <a:r>
              <a:rPr lang="zh-CN" altLang="en-US" sz="1400" dirty="0">
                <a:solidFill>
                  <a:schemeClr val="accent1"/>
                </a:solidFill>
                <a:latin typeface="+mj-ea"/>
                <a:ea typeface="+mj-ea"/>
              </a:rPr>
              <a:t>来自</a:t>
            </a:r>
            <a:r>
              <a:rPr lang="en-US" altLang="zh-CN" sz="1400" dirty="0" err="1">
                <a:solidFill>
                  <a:schemeClr val="accent1"/>
                </a:solidFill>
                <a:latin typeface="+mj-ea"/>
                <a:ea typeface="+mj-ea"/>
              </a:rPr>
              <a:t>dlib</a:t>
            </a:r>
            <a:r>
              <a:rPr lang="en-US" altLang="zh-CN" sz="1400" dirty="0">
                <a:solidFill>
                  <a:schemeClr val="accent1"/>
                </a:solidFill>
                <a:latin typeface="+mj-ea"/>
                <a:ea typeface="+mj-ea"/>
              </a:rPr>
              <a:t> </a:t>
            </a:r>
            <a:r>
              <a:rPr lang="zh-CN" altLang="en-US" sz="1400" dirty="0">
                <a:solidFill>
                  <a:schemeClr val="accent1"/>
                </a:solidFill>
                <a:latin typeface="+mj-ea"/>
                <a:ea typeface="+mj-ea"/>
              </a:rPr>
              <a:t>或 </a:t>
            </a:r>
            <a:r>
              <a:rPr lang="en-US" altLang="zh-CN" sz="1400" dirty="0" err="1">
                <a:solidFill>
                  <a:schemeClr val="accent1"/>
                </a:solidFill>
                <a:latin typeface="+mj-ea"/>
                <a:ea typeface="+mj-ea"/>
              </a:rPr>
              <a:t>OpenCV</a:t>
            </a:r>
            <a:r>
              <a:rPr lang="zh-CN" altLang="en-US" sz="1400" dirty="0">
                <a:solidFill>
                  <a:schemeClr val="accent1"/>
                </a:solidFill>
                <a:latin typeface="+mj-ea"/>
                <a:ea typeface="+mj-ea"/>
              </a:rPr>
              <a:t>的预训练模型检测人脸 </a:t>
            </a:r>
            <a:r>
              <a:rPr lang="zh-CN" altLang="en-US" sz="1400" dirty="0" smtClean="0">
                <a:solidFill>
                  <a:schemeClr val="accent1"/>
                </a:solidFill>
                <a:latin typeface="+mj-ea"/>
                <a:ea typeface="+mj-ea"/>
              </a:rPr>
              <a:t>。</a:t>
            </a:r>
            <a:endParaRPr lang="en-US" altLang="zh-CN" sz="1400" dirty="0" smtClean="0">
              <a:solidFill>
                <a:schemeClr val="accent1"/>
              </a:solidFill>
              <a:latin typeface="+mj-ea"/>
              <a:ea typeface="+mj-ea"/>
            </a:endParaRPr>
          </a:p>
          <a:p>
            <a:pPr>
              <a:lnSpc>
                <a:spcPct val="100000"/>
              </a:lnSpc>
            </a:pPr>
            <a:endParaRPr lang="zh-CN" altLang="en-US" sz="1400" dirty="0">
              <a:solidFill>
                <a:schemeClr val="accent1"/>
              </a:solidFill>
              <a:latin typeface="+mj-ea"/>
              <a:ea typeface="+mj-ea"/>
            </a:endParaRPr>
          </a:p>
          <a:p>
            <a:pPr>
              <a:lnSpc>
                <a:spcPct val="100000"/>
              </a:lnSpc>
            </a:pPr>
            <a:r>
              <a:rPr lang="en-US" altLang="zh-CN" sz="1400" dirty="0">
                <a:solidFill>
                  <a:schemeClr val="accent1"/>
                </a:solidFill>
                <a:latin typeface="+mj-ea"/>
                <a:ea typeface="+mj-ea"/>
              </a:rPr>
              <a:t>2</a:t>
            </a:r>
            <a:r>
              <a:rPr lang="en-US" altLang="zh-CN" sz="1400" dirty="0" smtClean="0">
                <a:solidFill>
                  <a:schemeClr val="accent1"/>
                </a:solidFill>
                <a:latin typeface="+mj-ea"/>
                <a:ea typeface="+mj-ea"/>
              </a:rPr>
              <a:t>.</a:t>
            </a:r>
            <a:r>
              <a:rPr lang="zh-CN" altLang="en-US" sz="1400" dirty="0" smtClean="0">
                <a:solidFill>
                  <a:schemeClr val="accent1"/>
                </a:solidFill>
                <a:latin typeface="+mj-ea"/>
                <a:ea typeface="+mj-ea"/>
              </a:rPr>
              <a:t>为</a:t>
            </a:r>
            <a:r>
              <a:rPr lang="zh-CN" altLang="en-US" sz="1400" dirty="0">
                <a:solidFill>
                  <a:schemeClr val="accent1"/>
                </a:solidFill>
                <a:latin typeface="+mj-ea"/>
                <a:ea typeface="+mj-ea"/>
              </a:rPr>
              <a:t>神经网络变换人脸。该存储库使用</a:t>
            </a:r>
            <a:r>
              <a:rPr lang="en-US" altLang="zh-CN" sz="1400" dirty="0" err="1">
                <a:solidFill>
                  <a:schemeClr val="accent1"/>
                </a:solidFill>
                <a:latin typeface="+mj-ea"/>
                <a:ea typeface="+mj-ea"/>
              </a:rPr>
              <a:t>dlib</a:t>
            </a:r>
            <a:r>
              <a:rPr lang="zh-CN" altLang="en-US" sz="1400" dirty="0">
                <a:solidFill>
                  <a:schemeClr val="accent1"/>
                </a:solidFill>
                <a:latin typeface="+mj-ea"/>
                <a:ea typeface="+mj-ea"/>
              </a:rPr>
              <a:t>的 实时姿势估计 </a:t>
            </a:r>
            <a:r>
              <a:rPr lang="zh-CN" altLang="en-US" sz="1400" dirty="0" smtClean="0">
                <a:solidFill>
                  <a:schemeClr val="accent1"/>
                </a:solidFill>
                <a:latin typeface="+mj-ea"/>
                <a:ea typeface="+mj-ea"/>
              </a:rPr>
              <a:t>以及</a:t>
            </a:r>
            <a:r>
              <a:rPr lang="en-US" altLang="zh-CN" sz="1400" dirty="0" err="1" smtClean="0">
                <a:solidFill>
                  <a:schemeClr val="accent1"/>
                </a:solidFill>
                <a:latin typeface="+mj-ea"/>
                <a:ea typeface="+mj-ea"/>
              </a:rPr>
              <a:t>OpenCV</a:t>
            </a:r>
            <a:r>
              <a:rPr lang="zh-CN" altLang="en-US" sz="1400" dirty="0">
                <a:solidFill>
                  <a:schemeClr val="accent1"/>
                </a:solidFill>
                <a:latin typeface="+mj-ea"/>
                <a:ea typeface="+mj-ea"/>
              </a:rPr>
              <a:t>的 仿射变换 来尝试使眼睛和下唇出现在每个图像的相同位置</a:t>
            </a:r>
            <a:r>
              <a:rPr lang="zh-CN" altLang="en-US" sz="1400" dirty="0" smtClean="0">
                <a:solidFill>
                  <a:schemeClr val="accent1"/>
                </a:solidFill>
                <a:latin typeface="+mj-ea"/>
                <a:ea typeface="+mj-ea"/>
              </a:rPr>
              <a:t>。</a:t>
            </a:r>
            <a:endParaRPr lang="en-US" altLang="zh-CN" sz="1400" dirty="0" smtClean="0">
              <a:solidFill>
                <a:schemeClr val="accent1"/>
              </a:solidFill>
              <a:latin typeface="+mj-ea"/>
              <a:ea typeface="+mj-ea"/>
            </a:endParaRPr>
          </a:p>
          <a:p>
            <a:pPr>
              <a:lnSpc>
                <a:spcPct val="100000"/>
              </a:lnSpc>
            </a:pPr>
            <a:endParaRPr lang="zh-CN" altLang="en-US" sz="1400" dirty="0">
              <a:solidFill>
                <a:schemeClr val="accent1"/>
              </a:solidFill>
              <a:latin typeface="+mj-ea"/>
              <a:ea typeface="+mj-ea"/>
            </a:endParaRPr>
          </a:p>
          <a:p>
            <a:pPr>
              <a:lnSpc>
                <a:spcPct val="100000"/>
              </a:lnSpc>
            </a:pPr>
            <a:r>
              <a:rPr lang="en-US" altLang="zh-CN" sz="1400" dirty="0">
                <a:solidFill>
                  <a:schemeClr val="accent1"/>
                </a:solidFill>
                <a:latin typeface="+mj-ea"/>
                <a:ea typeface="+mj-ea"/>
              </a:rPr>
              <a:t>3</a:t>
            </a:r>
            <a:r>
              <a:rPr lang="en-US" altLang="zh-CN" sz="1400" dirty="0" smtClean="0">
                <a:solidFill>
                  <a:schemeClr val="accent1"/>
                </a:solidFill>
                <a:latin typeface="+mj-ea"/>
                <a:ea typeface="+mj-ea"/>
              </a:rPr>
              <a:t>.</a:t>
            </a:r>
            <a:r>
              <a:rPr lang="zh-CN" altLang="en-US" sz="1400" dirty="0" smtClean="0">
                <a:solidFill>
                  <a:schemeClr val="accent1"/>
                </a:solidFill>
                <a:latin typeface="+mj-ea"/>
                <a:ea typeface="+mj-ea"/>
              </a:rPr>
              <a:t>使用</a:t>
            </a:r>
            <a:r>
              <a:rPr lang="zh-CN" altLang="en-US" sz="1400" dirty="0">
                <a:solidFill>
                  <a:schemeClr val="accent1"/>
                </a:solidFill>
                <a:latin typeface="+mj-ea"/>
                <a:ea typeface="+mj-ea"/>
              </a:rPr>
              <a:t>深度神经网络在</a:t>
            </a:r>
            <a:r>
              <a:rPr lang="en-US" altLang="zh-CN" sz="1400" dirty="0">
                <a:solidFill>
                  <a:schemeClr val="accent1"/>
                </a:solidFill>
                <a:latin typeface="+mj-ea"/>
                <a:ea typeface="+mj-ea"/>
              </a:rPr>
              <a:t>128</a:t>
            </a:r>
            <a:r>
              <a:rPr lang="zh-CN" altLang="en-US" sz="1400" dirty="0">
                <a:solidFill>
                  <a:schemeClr val="accent1"/>
                </a:solidFill>
                <a:latin typeface="+mj-ea"/>
                <a:ea typeface="+mj-ea"/>
              </a:rPr>
              <a:t>维单位超球面上表示（或嵌入）面部。嵌入是任何人脸部的通用表示。与其他人脸表示不同，此嵌入具有很好的特性，即两个人脸嵌入之间的距离较大意味着这些人可能不是同一个人。此属性使聚类，相似性检测和分类任务比其他人脸识别技术更</a:t>
            </a:r>
            <a:r>
              <a:rPr lang="zh-CN" altLang="en-US" sz="1400" dirty="0" smtClean="0">
                <a:solidFill>
                  <a:schemeClr val="accent1"/>
                </a:solidFill>
                <a:latin typeface="+mj-ea"/>
                <a:ea typeface="+mj-ea"/>
              </a:rPr>
              <a:t>容易</a:t>
            </a:r>
            <a:r>
              <a:rPr lang="zh-CN" altLang="en-US" sz="1400" dirty="0">
                <a:solidFill>
                  <a:schemeClr val="accent1"/>
                </a:solidFill>
                <a:latin typeface="+mj-ea"/>
                <a:ea typeface="+mj-ea"/>
              </a:rPr>
              <a:t>。</a:t>
            </a:r>
            <a:endParaRPr lang="zh-CN" altLang="en-US" sz="2000" dirty="0">
              <a:solidFill>
                <a:schemeClr val="accent1"/>
              </a:solidFill>
              <a:latin typeface="+mj-ea"/>
              <a:ea typeface="+mj-ea"/>
            </a:endParaRPr>
          </a:p>
        </p:txBody>
      </p:sp>
      <p:sp>
        <p:nvSpPr>
          <p:cNvPr id="3" name="矩形 2">
            <a:extLst>
              <a:ext uri="{FF2B5EF4-FFF2-40B4-BE49-F238E27FC236}">
                <a16:creationId xmlns:a16="http://schemas.microsoft.com/office/drawing/2014/main" id="{0CA66643-9075-4EFD-A531-4C8BC8B3A16A}"/>
              </a:ext>
            </a:extLst>
          </p:cNvPr>
          <p:cNvSpPr/>
          <p:nvPr/>
        </p:nvSpPr>
        <p:spPr bwMode="auto">
          <a:xfrm>
            <a:off x="314367" y="264938"/>
            <a:ext cx="3262432" cy="400110"/>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四</a:t>
            </a: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未来工作及拓展</a:t>
            </a: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5124587" y="1246047"/>
            <a:ext cx="4008755" cy="3056237"/>
          </a:xfrm>
          <a:prstGeom prst="rect">
            <a:avLst/>
          </a:prstGeom>
        </p:spPr>
      </p:pic>
    </p:spTree>
    <p:extLst>
      <p:ext uri="{BB962C8B-B14F-4D97-AF65-F5344CB8AC3E}">
        <p14:creationId xmlns:p14="http://schemas.microsoft.com/office/powerpoint/2010/main" val="2804150748"/>
      </p:ext>
    </p:extLst>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131641" y="896183"/>
            <a:ext cx="4295634" cy="3939540"/>
          </a:xfrm>
          <a:prstGeom prst="rect">
            <a:avLst/>
          </a:prstGeom>
          <a:noFill/>
        </p:spPr>
        <p:txBody>
          <a:bodyPr wrap="square" rtlCol="0">
            <a:spAutoFit/>
          </a:bodyPr>
          <a:lstStyle/>
          <a:p>
            <a:pPr>
              <a:lnSpc>
                <a:spcPct val="100000"/>
              </a:lnSpc>
            </a:pPr>
            <a:r>
              <a:rPr lang="en-US" altLang="zh-CN" sz="2000" dirty="0">
                <a:solidFill>
                  <a:schemeClr val="accent1"/>
                </a:solidFill>
                <a:latin typeface="+mj-ea"/>
                <a:ea typeface="+mj-ea"/>
              </a:rPr>
              <a:t>SRN——</a:t>
            </a:r>
            <a:r>
              <a:rPr lang="zh-CN" altLang="en-US" sz="2000" dirty="0">
                <a:solidFill>
                  <a:schemeClr val="accent1"/>
                </a:solidFill>
                <a:latin typeface="+mj-ea"/>
                <a:ea typeface="+mj-ea"/>
              </a:rPr>
              <a:t>更高水平人脸检测</a:t>
            </a:r>
            <a:endParaRPr lang="en-US" altLang="zh-CN" sz="2000" dirty="0" smtClean="0">
              <a:solidFill>
                <a:schemeClr val="accent1"/>
              </a:solidFill>
              <a:latin typeface="+mj-ea"/>
              <a:ea typeface="+mj-ea"/>
            </a:endParaRPr>
          </a:p>
          <a:p>
            <a:pPr>
              <a:lnSpc>
                <a:spcPct val="100000"/>
              </a:lnSpc>
            </a:pPr>
            <a:r>
              <a:rPr lang="zh-CN" altLang="en-US" sz="1400" dirty="0">
                <a:solidFill>
                  <a:schemeClr val="accent1"/>
                </a:solidFill>
                <a:latin typeface="+mj-ea"/>
                <a:ea typeface="+mj-ea"/>
              </a:rPr>
              <a:t>这篇文章主要解决图像中存在很多小的人</a:t>
            </a:r>
            <a:r>
              <a:rPr lang="zh-CN" altLang="en-US" sz="1400" dirty="0" smtClean="0">
                <a:solidFill>
                  <a:schemeClr val="accent1"/>
                </a:solidFill>
                <a:latin typeface="+mj-ea"/>
                <a:ea typeface="+mj-ea"/>
              </a:rPr>
              <a:t>脸情况</a:t>
            </a:r>
            <a:r>
              <a:rPr lang="zh-CN" altLang="en-US" sz="1400" dirty="0">
                <a:solidFill>
                  <a:schemeClr val="accent1"/>
                </a:solidFill>
                <a:latin typeface="+mj-ea"/>
                <a:ea typeface="+mj-ea"/>
              </a:rPr>
              <a:t>。文章提出的</a:t>
            </a:r>
            <a:r>
              <a:rPr lang="en-US" altLang="zh-CN" sz="1400" dirty="0">
                <a:solidFill>
                  <a:schemeClr val="accent1"/>
                </a:solidFill>
                <a:latin typeface="+mj-ea"/>
                <a:ea typeface="+mj-ea"/>
              </a:rPr>
              <a:t>Selective Refinement Network (SRN)</a:t>
            </a:r>
            <a:r>
              <a:rPr lang="zh-CN" altLang="en-US" sz="1400" dirty="0">
                <a:solidFill>
                  <a:schemeClr val="accent1"/>
                </a:solidFill>
                <a:latin typeface="+mj-ea"/>
                <a:ea typeface="+mj-ea"/>
              </a:rPr>
              <a:t>是一个</a:t>
            </a:r>
            <a:r>
              <a:rPr lang="en-US" altLang="zh-CN" sz="1400" dirty="0">
                <a:solidFill>
                  <a:schemeClr val="accent1"/>
                </a:solidFill>
                <a:latin typeface="+mj-ea"/>
                <a:ea typeface="+mj-ea"/>
              </a:rPr>
              <a:t>single-shot face detector</a:t>
            </a:r>
            <a:r>
              <a:rPr lang="zh-CN" altLang="en-US" sz="1400" dirty="0">
                <a:solidFill>
                  <a:schemeClr val="accent1"/>
                </a:solidFill>
                <a:latin typeface="+mj-ea"/>
                <a:ea typeface="+mj-ea"/>
              </a:rPr>
              <a:t>，提出的结构主要减少</a:t>
            </a:r>
            <a:r>
              <a:rPr lang="en-US" altLang="zh-CN" sz="1400" dirty="0">
                <a:solidFill>
                  <a:schemeClr val="accent1"/>
                </a:solidFill>
                <a:latin typeface="+mj-ea"/>
                <a:ea typeface="+mj-ea"/>
              </a:rPr>
              <a:t>false positive</a:t>
            </a:r>
            <a:r>
              <a:rPr lang="zh-CN" altLang="en-US" sz="1400" dirty="0" smtClean="0">
                <a:solidFill>
                  <a:schemeClr val="accent1"/>
                </a:solidFill>
                <a:latin typeface="+mj-ea"/>
                <a:ea typeface="+mj-ea"/>
              </a:rPr>
              <a:t>。</a:t>
            </a:r>
            <a:endParaRPr lang="en-US" altLang="zh-CN" sz="1400" dirty="0" smtClean="0">
              <a:solidFill>
                <a:schemeClr val="accent1"/>
              </a:solidFill>
              <a:latin typeface="+mj-ea"/>
              <a:ea typeface="+mj-ea"/>
            </a:endParaRPr>
          </a:p>
          <a:p>
            <a:pPr>
              <a:lnSpc>
                <a:spcPct val="100000"/>
              </a:lnSpc>
            </a:pPr>
            <a:endParaRPr lang="en-US" altLang="zh-CN" sz="1400" dirty="0">
              <a:solidFill>
                <a:schemeClr val="accent1"/>
              </a:solidFill>
              <a:latin typeface="+mj-ea"/>
              <a:ea typeface="+mj-ea"/>
            </a:endParaRPr>
          </a:p>
          <a:p>
            <a:pPr>
              <a:lnSpc>
                <a:spcPct val="100000"/>
              </a:lnSpc>
            </a:pPr>
            <a:r>
              <a:rPr lang="en-US" altLang="zh-CN" sz="1400" dirty="0" smtClean="0">
                <a:solidFill>
                  <a:schemeClr val="accent1"/>
                </a:solidFill>
                <a:latin typeface="+mj-ea"/>
                <a:ea typeface="+mj-ea"/>
              </a:rPr>
              <a:t>•</a:t>
            </a:r>
            <a:r>
              <a:rPr lang="zh-CN" altLang="en-US" sz="1400" dirty="0">
                <a:solidFill>
                  <a:schemeClr val="accent1"/>
                </a:solidFill>
                <a:latin typeface="+mj-ea"/>
                <a:ea typeface="+mj-ea"/>
              </a:rPr>
              <a:t>我们提出了一个</a:t>
            </a:r>
            <a:r>
              <a:rPr lang="en-US" altLang="zh-CN" sz="1400" dirty="0">
                <a:solidFill>
                  <a:schemeClr val="accent1"/>
                </a:solidFill>
                <a:latin typeface="+mj-ea"/>
                <a:ea typeface="+mj-ea"/>
              </a:rPr>
              <a:t>STC</a:t>
            </a:r>
            <a:r>
              <a:rPr lang="zh-CN" altLang="en-US" sz="1400" dirty="0">
                <a:solidFill>
                  <a:schemeClr val="accent1"/>
                </a:solidFill>
                <a:latin typeface="+mj-ea"/>
                <a:ea typeface="+mj-ea"/>
              </a:rPr>
              <a:t>（选择性两步分类）模块，用于过滤掉来自低层的大多数简单负样本，以减少分类搜索空间。</a:t>
            </a:r>
          </a:p>
          <a:p>
            <a:pPr>
              <a:lnSpc>
                <a:spcPct val="100000"/>
              </a:lnSpc>
            </a:pPr>
            <a:r>
              <a:rPr lang="en-US" altLang="zh-CN" sz="1400" dirty="0">
                <a:solidFill>
                  <a:schemeClr val="accent1"/>
                </a:solidFill>
                <a:latin typeface="+mj-ea"/>
                <a:ea typeface="+mj-ea"/>
              </a:rPr>
              <a:t>•</a:t>
            </a:r>
            <a:r>
              <a:rPr lang="zh-CN" altLang="en-US" sz="1400" dirty="0">
                <a:solidFill>
                  <a:schemeClr val="accent1"/>
                </a:solidFill>
                <a:latin typeface="+mj-ea"/>
                <a:ea typeface="+mj-ea"/>
              </a:rPr>
              <a:t>我们设计了一个</a:t>
            </a:r>
            <a:r>
              <a:rPr lang="en-US" altLang="zh-CN" sz="1400" dirty="0">
                <a:solidFill>
                  <a:schemeClr val="accent1"/>
                </a:solidFill>
                <a:latin typeface="+mj-ea"/>
                <a:ea typeface="+mj-ea"/>
              </a:rPr>
              <a:t>STR</a:t>
            </a:r>
            <a:r>
              <a:rPr lang="zh-CN" altLang="en-US" sz="1400" dirty="0">
                <a:solidFill>
                  <a:schemeClr val="accent1"/>
                </a:solidFill>
                <a:latin typeface="+mj-ea"/>
                <a:ea typeface="+mj-ea"/>
              </a:rPr>
              <a:t>（选择性两步分类回归）模块，可以从高级层粗略调整锚点的位置和大小，为后续的回归量提供更好的初始化。</a:t>
            </a:r>
          </a:p>
          <a:p>
            <a:pPr>
              <a:lnSpc>
                <a:spcPct val="100000"/>
              </a:lnSpc>
            </a:pPr>
            <a:r>
              <a:rPr lang="en-US" altLang="zh-CN" sz="1400" dirty="0">
                <a:solidFill>
                  <a:schemeClr val="accent1"/>
                </a:solidFill>
                <a:latin typeface="+mj-ea"/>
                <a:ea typeface="+mj-ea"/>
              </a:rPr>
              <a:t>•</a:t>
            </a:r>
            <a:r>
              <a:rPr lang="zh-CN" altLang="en-US" sz="1400" dirty="0">
                <a:solidFill>
                  <a:schemeClr val="accent1"/>
                </a:solidFill>
                <a:latin typeface="+mj-ea"/>
                <a:ea typeface="+mj-ea"/>
              </a:rPr>
              <a:t>我们引入</a:t>
            </a:r>
            <a:r>
              <a:rPr lang="en-US" altLang="zh-CN" sz="1400" dirty="0">
                <a:solidFill>
                  <a:schemeClr val="accent1"/>
                </a:solidFill>
                <a:latin typeface="+mj-ea"/>
                <a:ea typeface="+mj-ea"/>
              </a:rPr>
              <a:t>RFE</a:t>
            </a:r>
            <a:r>
              <a:rPr lang="zh-CN" altLang="en-US" sz="1400" dirty="0">
                <a:solidFill>
                  <a:schemeClr val="accent1"/>
                </a:solidFill>
                <a:latin typeface="+mj-ea"/>
                <a:ea typeface="+mj-ea"/>
              </a:rPr>
              <a:t>（感受野增强）模块，为检测极端姿势面提供更多样化的感受野增强。</a:t>
            </a:r>
          </a:p>
          <a:p>
            <a:pPr>
              <a:lnSpc>
                <a:spcPct val="100000"/>
              </a:lnSpc>
            </a:pPr>
            <a:endParaRPr lang="en-US" altLang="zh-CN" sz="1400" dirty="0" smtClean="0">
              <a:solidFill>
                <a:schemeClr val="accent1"/>
              </a:solidFill>
              <a:latin typeface="+mj-ea"/>
              <a:ea typeface="+mj-ea"/>
            </a:endParaRPr>
          </a:p>
          <a:p>
            <a:pPr>
              <a:lnSpc>
                <a:spcPct val="100000"/>
              </a:lnSpc>
            </a:pPr>
            <a:r>
              <a:rPr lang="zh-CN" altLang="en-US" sz="1400" dirty="0" smtClean="0">
                <a:solidFill>
                  <a:schemeClr val="accent1"/>
                </a:solidFill>
                <a:latin typeface="+mj-ea"/>
                <a:ea typeface="+mj-ea"/>
              </a:rPr>
              <a:t>学习 </a:t>
            </a:r>
            <a:r>
              <a:rPr lang="en-US" altLang="zh-CN" sz="1400" dirty="0" smtClean="0">
                <a:solidFill>
                  <a:schemeClr val="accent1"/>
                </a:solidFill>
                <a:latin typeface="+mj-ea"/>
                <a:ea typeface="+mj-ea"/>
              </a:rPr>
              <a:t>SRN </a:t>
            </a:r>
            <a:r>
              <a:rPr lang="zh-CN" altLang="en-US" sz="1400" dirty="0" smtClean="0">
                <a:solidFill>
                  <a:schemeClr val="accent1"/>
                </a:solidFill>
                <a:latin typeface="+mj-ea"/>
                <a:ea typeface="+mj-ea"/>
              </a:rPr>
              <a:t>框架，实现更高水平的人脸检测</a:t>
            </a:r>
            <a:endParaRPr lang="en-US" altLang="zh-CN" sz="1400" dirty="0" smtClean="0">
              <a:solidFill>
                <a:schemeClr val="accent1"/>
              </a:solidFill>
              <a:latin typeface="+mj-ea"/>
              <a:ea typeface="+mj-ea"/>
            </a:endParaRPr>
          </a:p>
          <a:p>
            <a:pPr>
              <a:lnSpc>
                <a:spcPct val="100000"/>
              </a:lnSpc>
            </a:pPr>
            <a:endParaRPr lang="zh-CN" altLang="en-US" sz="20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图片 5"/>
          <p:cNvPicPr/>
          <p:nvPr/>
        </p:nvPicPr>
        <p:blipFill>
          <a:blip r:embed="rId2"/>
          <a:stretch>
            <a:fillRect/>
          </a:stretch>
        </p:blipFill>
        <p:spPr>
          <a:xfrm>
            <a:off x="5124586" y="819905"/>
            <a:ext cx="4019413" cy="1403600"/>
          </a:xfrm>
          <a:prstGeom prst="rect">
            <a:avLst/>
          </a:prstGeom>
        </p:spPr>
      </p:pic>
      <p:pic>
        <p:nvPicPr>
          <p:cNvPr id="7" name="图片 6"/>
          <p:cNvPicPr/>
          <p:nvPr/>
        </p:nvPicPr>
        <p:blipFill>
          <a:blip r:embed="rId3"/>
          <a:stretch>
            <a:fillRect/>
          </a:stretch>
        </p:blipFill>
        <p:spPr>
          <a:xfrm>
            <a:off x="5078736" y="2846546"/>
            <a:ext cx="4111115" cy="1558290"/>
          </a:xfrm>
          <a:prstGeom prst="rect">
            <a:avLst/>
          </a:prstGeom>
        </p:spPr>
      </p:pic>
      <p:sp>
        <p:nvSpPr>
          <p:cNvPr id="8" name="矩形 7">
            <a:extLst>
              <a:ext uri="{FF2B5EF4-FFF2-40B4-BE49-F238E27FC236}">
                <a16:creationId xmlns:a16="http://schemas.microsoft.com/office/drawing/2014/main" id="{0CA66643-9075-4EFD-A531-4C8BC8B3A16A}"/>
              </a:ext>
            </a:extLst>
          </p:cNvPr>
          <p:cNvSpPr/>
          <p:nvPr/>
        </p:nvSpPr>
        <p:spPr bwMode="auto">
          <a:xfrm>
            <a:off x="314367" y="264938"/>
            <a:ext cx="3262432" cy="400110"/>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四</a:t>
            </a: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未来工作及拓展</a:t>
            </a: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70445350"/>
      </p:ext>
    </p:extLst>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131641" y="896183"/>
            <a:ext cx="4295634" cy="5201424"/>
          </a:xfrm>
          <a:prstGeom prst="rect">
            <a:avLst/>
          </a:prstGeom>
          <a:noFill/>
        </p:spPr>
        <p:txBody>
          <a:bodyPr wrap="square" rtlCol="0">
            <a:spAutoFit/>
          </a:bodyPr>
          <a:lstStyle/>
          <a:p>
            <a:pPr>
              <a:lnSpc>
                <a:spcPct val="100000"/>
              </a:lnSpc>
            </a:pPr>
            <a:r>
              <a:rPr lang="zh-CN" altLang="en-US" sz="2000" dirty="0">
                <a:solidFill>
                  <a:schemeClr val="accent1"/>
                </a:solidFill>
                <a:latin typeface="+mj-ea"/>
                <a:ea typeface="+mj-ea"/>
              </a:rPr>
              <a:t>人脸检测扩展</a:t>
            </a:r>
            <a:r>
              <a:rPr lang="en-US" altLang="zh-CN" sz="2000" dirty="0">
                <a:solidFill>
                  <a:schemeClr val="accent1"/>
                </a:solidFill>
                <a:latin typeface="+mj-ea"/>
                <a:ea typeface="+mj-ea"/>
              </a:rPr>
              <a:t>——</a:t>
            </a:r>
            <a:r>
              <a:rPr lang="zh-CN" altLang="en-US" sz="2000" dirty="0">
                <a:solidFill>
                  <a:schemeClr val="accent1"/>
                </a:solidFill>
                <a:latin typeface="+mj-ea"/>
                <a:ea typeface="+mj-ea"/>
              </a:rPr>
              <a:t>表情识别</a:t>
            </a:r>
            <a:endParaRPr lang="en-US" altLang="zh-CN" sz="2000" dirty="0" smtClean="0">
              <a:solidFill>
                <a:schemeClr val="accent1"/>
              </a:solidFill>
              <a:latin typeface="+mj-ea"/>
              <a:ea typeface="+mj-ea"/>
            </a:endParaRPr>
          </a:p>
          <a:p>
            <a:pPr>
              <a:lnSpc>
                <a:spcPct val="100000"/>
              </a:lnSpc>
            </a:pPr>
            <a:endParaRPr lang="en-US" altLang="zh-CN" sz="1400" dirty="0" smtClean="0">
              <a:solidFill>
                <a:schemeClr val="accent1"/>
              </a:solidFill>
              <a:latin typeface="+mj-ea"/>
              <a:ea typeface="+mj-ea"/>
            </a:endParaRPr>
          </a:p>
          <a:p>
            <a:pPr>
              <a:lnSpc>
                <a:spcPct val="100000"/>
              </a:lnSpc>
            </a:pPr>
            <a:r>
              <a:rPr lang="en-US" altLang="zh-CN" sz="1400" dirty="0">
                <a:solidFill>
                  <a:schemeClr val="accent1"/>
                </a:solidFill>
                <a:latin typeface="+mj-ea"/>
                <a:ea typeface="+mj-ea"/>
              </a:rPr>
              <a:t>Real-time Convolutional Neural Networks for Emotion and Gender Classification</a:t>
            </a:r>
            <a:r>
              <a:rPr lang="zh-CN" altLang="en-US" sz="1400" dirty="0">
                <a:solidFill>
                  <a:schemeClr val="accent1"/>
                </a:solidFill>
                <a:latin typeface="+mj-ea"/>
                <a:ea typeface="+mj-ea"/>
              </a:rPr>
              <a:t>论文</a:t>
            </a:r>
            <a:r>
              <a:rPr lang="zh-CN" altLang="en-US" sz="1400" dirty="0" smtClean="0">
                <a:solidFill>
                  <a:schemeClr val="accent1"/>
                </a:solidFill>
                <a:latin typeface="+mj-ea"/>
                <a:ea typeface="+mj-ea"/>
              </a:rPr>
              <a:t>，</a:t>
            </a:r>
            <a:endParaRPr lang="en-US" altLang="zh-CN" sz="1400" dirty="0" smtClean="0">
              <a:solidFill>
                <a:schemeClr val="accent1"/>
              </a:solidFill>
              <a:latin typeface="+mj-ea"/>
              <a:ea typeface="+mj-ea"/>
            </a:endParaRPr>
          </a:p>
          <a:p>
            <a:pPr>
              <a:lnSpc>
                <a:spcPct val="100000"/>
              </a:lnSpc>
            </a:pPr>
            <a:r>
              <a:rPr lang="zh-CN" altLang="en-US" sz="1400" dirty="0" smtClean="0">
                <a:solidFill>
                  <a:schemeClr val="accent1"/>
                </a:solidFill>
                <a:latin typeface="+mj-ea"/>
                <a:ea typeface="+mj-ea"/>
              </a:rPr>
              <a:t>使用</a:t>
            </a:r>
            <a:r>
              <a:rPr lang="zh-CN" altLang="en-US" sz="1400" dirty="0">
                <a:solidFill>
                  <a:schemeClr val="accent1"/>
                </a:solidFill>
                <a:latin typeface="+mj-ea"/>
                <a:ea typeface="+mj-ea"/>
              </a:rPr>
              <a:t>论文中提出的这里用到的是</a:t>
            </a:r>
            <a:r>
              <a:rPr lang="en-US" altLang="zh-CN" sz="1400" dirty="0">
                <a:solidFill>
                  <a:schemeClr val="accent1"/>
                </a:solidFill>
                <a:latin typeface="+mj-ea"/>
                <a:ea typeface="+mj-ea"/>
              </a:rPr>
              <a:t>CNN</a:t>
            </a:r>
            <a:r>
              <a:rPr lang="zh-CN" altLang="en-US" sz="1400" dirty="0">
                <a:solidFill>
                  <a:schemeClr val="accent1"/>
                </a:solidFill>
                <a:latin typeface="+mj-ea"/>
                <a:ea typeface="+mj-ea"/>
              </a:rPr>
              <a:t>的主流框架之</a:t>
            </a:r>
            <a:r>
              <a:rPr lang="en-US" altLang="zh-CN" sz="1400" dirty="0" err="1">
                <a:solidFill>
                  <a:schemeClr val="accent1"/>
                </a:solidFill>
                <a:latin typeface="+mj-ea"/>
                <a:ea typeface="+mj-ea"/>
              </a:rPr>
              <a:t>mini_XCEPTION</a:t>
            </a:r>
            <a:r>
              <a:rPr lang="zh-CN" altLang="en-US" sz="1400" dirty="0">
                <a:solidFill>
                  <a:schemeClr val="accent1"/>
                </a:solidFill>
                <a:latin typeface="+mj-ea"/>
                <a:ea typeface="+mj-ea"/>
              </a:rPr>
              <a:t>。</a:t>
            </a:r>
            <a:r>
              <a:rPr lang="en-US" altLang="zh-CN" sz="1400" dirty="0">
                <a:solidFill>
                  <a:schemeClr val="accent1"/>
                </a:solidFill>
                <a:latin typeface="+mj-ea"/>
                <a:ea typeface="+mj-ea"/>
              </a:rPr>
              <a:t>XCEPTION</a:t>
            </a:r>
            <a:r>
              <a:rPr lang="zh-CN" altLang="en-US" sz="1400" dirty="0">
                <a:solidFill>
                  <a:schemeClr val="accent1"/>
                </a:solidFill>
                <a:latin typeface="+mj-ea"/>
                <a:ea typeface="+mj-ea"/>
              </a:rPr>
              <a:t>是</a:t>
            </a:r>
            <a:r>
              <a:rPr lang="en-US" altLang="zh-CN" sz="1400" dirty="0">
                <a:solidFill>
                  <a:schemeClr val="accent1"/>
                </a:solidFill>
                <a:latin typeface="+mj-ea"/>
                <a:ea typeface="+mj-ea"/>
              </a:rPr>
              <a:t>Google</a:t>
            </a:r>
            <a:r>
              <a:rPr lang="zh-CN" altLang="en-US" sz="1400" dirty="0">
                <a:solidFill>
                  <a:schemeClr val="accent1"/>
                </a:solidFill>
                <a:latin typeface="+mj-ea"/>
                <a:ea typeface="+mj-ea"/>
              </a:rPr>
              <a:t>继</a:t>
            </a:r>
            <a:r>
              <a:rPr lang="en-US" altLang="zh-CN" sz="1400" dirty="0">
                <a:solidFill>
                  <a:schemeClr val="accent1"/>
                </a:solidFill>
                <a:latin typeface="+mj-ea"/>
                <a:ea typeface="+mj-ea"/>
              </a:rPr>
              <a:t>Inception</a:t>
            </a:r>
            <a:r>
              <a:rPr lang="zh-CN" altLang="en-US" sz="1400" dirty="0">
                <a:solidFill>
                  <a:schemeClr val="accent1"/>
                </a:solidFill>
                <a:latin typeface="+mj-ea"/>
                <a:ea typeface="+mj-ea"/>
              </a:rPr>
              <a:t>后提出的对</a:t>
            </a:r>
            <a:r>
              <a:rPr lang="en-US" altLang="zh-CN" sz="1400" dirty="0">
                <a:solidFill>
                  <a:schemeClr val="accent1"/>
                </a:solidFill>
                <a:latin typeface="+mj-ea"/>
                <a:ea typeface="+mj-ea"/>
              </a:rPr>
              <a:t>Inception v3</a:t>
            </a:r>
            <a:r>
              <a:rPr lang="zh-CN" altLang="en-US" sz="1400" dirty="0">
                <a:solidFill>
                  <a:schemeClr val="accent1"/>
                </a:solidFill>
                <a:latin typeface="+mj-ea"/>
                <a:ea typeface="+mj-ea"/>
              </a:rPr>
              <a:t>的另一种改进，主要是采用深度可分离的卷积（</a:t>
            </a:r>
            <a:r>
              <a:rPr lang="en-US" altLang="zh-CN" sz="1400" dirty="0" err="1">
                <a:solidFill>
                  <a:schemeClr val="accent1"/>
                </a:solidFill>
                <a:latin typeface="+mj-ea"/>
                <a:ea typeface="+mj-ea"/>
              </a:rPr>
              <a:t>depthwise</a:t>
            </a:r>
            <a:r>
              <a:rPr lang="en-US" altLang="zh-CN" sz="1400" dirty="0">
                <a:solidFill>
                  <a:schemeClr val="accent1"/>
                </a:solidFill>
                <a:latin typeface="+mj-ea"/>
                <a:ea typeface="+mj-ea"/>
              </a:rPr>
              <a:t> separable convolution</a:t>
            </a:r>
            <a:r>
              <a:rPr lang="zh-CN" altLang="en-US" sz="1400" dirty="0">
                <a:solidFill>
                  <a:schemeClr val="accent1"/>
                </a:solidFill>
                <a:latin typeface="+mj-ea"/>
                <a:ea typeface="+mj-ea"/>
              </a:rPr>
              <a:t>）来替换原来</a:t>
            </a:r>
            <a:r>
              <a:rPr lang="en-US" altLang="zh-CN" sz="1400" dirty="0">
                <a:solidFill>
                  <a:schemeClr val="accent1"/>
                </a:solidFill>
                <a:latin typeface="+mj-ea"/>
                <a:ea typeface="+mj-ea"/>
              </a:rPr>
              <a:t>Inception v3</a:t>
            </a:r>
            <a:r>
              <a:rPr lang="zh-CN" altLang="en-US" sz="1400" dirty="0">
                <a:solidFill>
                  <a:schemeClr val="accent1"/>
                </a:solidFill>
                <a:latin typeface="+mj-ea"/>
                <a:ea typeface="+mj-ea"/>
              </a:rPr>
              <a:t>中的卷积</a:t>
            </a:r>
            <a:r>
              <a:rPr lang="zh-CN" altLang="en-US" sz="1400" dirty="0" smtClean="0">
                <a:solidFill>
                  <a:schemeClr val="accent1"/>
                </a:solidFill>
                <a:latin typeface="+mj-ea"/>
                <a:ea typeface="+mj-ea"/>
              </a:rPr>
              <a:t>操作。</a:t>
            </a:r>
            <a:endParaRPr lang="en-US" altLang="zh-CN" sz="1400" dirty="0" smtClean="0">
              <a:solidFill>
                <a:schemeClr val="accent1"/>
              </a:solidFill>
              <a:latin typeface="+mj-ea"/>
              <a:ea typeface="+mj-ea"/>
            </a:endParaRPr>
          </a:p>
          <a:p>
            <a:pPr>
              <a:lnSpc>
                <a:spcPct val="100000"/>
              </a:lnSpc>
            </a:pPr>
            <a:endParaRPr lang="en-US" altLang="zh-CN" sz="1400" dirty="0">
              <a:solidFill>
                <a:schemeClr val="accent1"/>
              </a:solidFill>
              <a:latin typeface="+mj-ea"/>
              <a:ea typeface="+mj-ea"/>
            </a:endParaRPr>
          </a:p>
          <a:p>
            <a:pPr>
              <a:lnSpc>
                <a:spcPct val="100000"/>
              </a:lnSpc>
            </a:pPr>
            <a:r>
              <a:rPr lang="zh-CN" altLang="en-US" sz="1400" dirty="0" smtClean="0">
                <a:solidFill>
                  <a:schemeClr val="accent1"/>
                </a:solidFill>
                <a:latin typeface="+mj-ea"/>
                <a:ea typeface="+mj-ea"/>
              </a:rPr>
              <a:t>这篇论文中使用普通的基于</a:t>
            </a:r>
            <a:r>
              <a:rPr lang="en-US" altLang="zh-CN" sz="1400" dirty="0" err="1" smtClean="0">
                <a:solidFill>
                  <a:schemeClr val="accent1"/>
                </a:solidFill>
                <a:latin typeface="+mj-ea"/>
                <a:ea typeface="+mj-ea"/>
              </a:rPr>
              <a:t>haarcascade</a:t>
            </a:r>
            <a:r>
              <a:rPr lang="zh-CN" altLang="en-US" sz="1400" dirty="0" smtClean="0">
                <a:solidFill>
                  <a:schemeClr val="accent1"/>
                </a:solidFill>
                <a:latin typeface="+mj-ea"/>
                <a:ea typeface="+mj-ea"/>
              </a:rPr>
              <a:t>特征进行人脸检测，没有考虑人脸对齐，效果只有</a:t>
            </a:r>
            <a:r>
              <a:rPr lang="en-US" altLang="zh-CN" sz="1400" dirty="0" smtClean="0">
                <a:solidFill>
                  <a:schemeClr val="accent1"/>
                </a:solidFill>
                <a:latin typeface="+mj-ea"/>
                <a:ea typeface="+mj-ea"/>
              </a:rPr>
              <a:t>66%</a:t>
            </a:r>
          </a:p>
          <a:p>
            <a:pPr>
              <a:lnSpc>
                <a:spcPct val="100000"/>
              </a:lnSpc>
            </a:pPr>
            <a:endParaRPr lang="en-US" altLang="zh-CN" sz="1400" dirty="0">
              <a:solidFill>
                <a:schemeClr val="accent1"/>
              </a:solidFill>
              <a:latin typeface="+mj-ea"/>
              <a:ea typeface="+mj-ea"/>
            </a:endParaRPr>
          </a:p>
          <a:p>
            <a:pPr>
              <a:lnSpc>
                <a:spcPct val="100000"/>
              </a:lnSpc>
            </a:pPr>
            <a:r>
              <a:rPr lang="zh-CN" altLang="en-US" sz="1400" dirty="0" smtClean="0">
                <a:solidFill>
                  <a:schemeClr val="accent1"/>
                </a:solidFill>
                <a:latin typeface="+mj-ea"/>
                <a:ea typeface="+mj-ea"/>
              </a:rPr>
              <a:t>后期可以将之前的人脸检测和人脸对齐算法进行检测人脸，再进行表情识别，提高精度</a:t>
            </a:r>
            <a:endParaRPr lang="en-US" altLang="zh-CN" sz="1400" dirty="0">
              <a:solidFill>
                <a:schemeClr val="accent1"/>
              </a:solidFill>
              <a:latin typeface="+mj-ea"/>
              <a:ea typeface="+mj-ea"/>
            </a:endParaRPr>
          </a:p>
          <a:p>
            <a:pPr>
              <a:lnSpc>
                <a:spcPct val="100000"/>
              </a:lnSpc>
            </a:pPr>
            <a:endParaRPr lang="en-US" altLang="zh-CN" sz="1400" dirty="0" smtClean="0">
              <a:solidFill>
                <a:schemeClr val="accent1"/>
              </a:solidFill>
              <a:latin typeface="+mj-ea"/>
              <a:ea typeface="+mj-ea"/>
            </a:endParaRPr>
          </a:p>
          <a:p>
            <a:pPr>
              <a:lnSpc>
                <a:spcPct val="100000"/>
              </a:lnSpc>
            </a:pPr>
            <a:endParaRPr lang="en-US" altLang="zh-CN" sz="1400" dirty="0">
              <a:solidFill>
                <a:schemeClr val="accent1"/>
              </a:solidFill>
              <a:latin typeface="+mj-ea"/>
              <a:ea typeface="+mj-ea"/>
            </a:endParaRPr>
          </a:p>
          <a:p>
            <a:pPr>
              <a:lnSpc>
                <a:spcPct val="100000"/>
              </a:lnSpc>
            </a:pPr>
            <a:endParaRPr lang="en-US" altLang="zh-CN" sz="1400" dirty="0" smtClean="0">
              <a:solidFill>
                <a:schemeClr val="accent1"/>
              </a:solidFill>
              <a:latin typeface="+mj-ea"/>
              <a:ea typeface="+mj-ea"/>
            </a:endParaRPr>
          </a:p>
          <a:p>
            <a:pPr>
              <a:lnSpc>
                <a:spcPct val="100000"/>
              </a:lnSpc>
            </a:pPr>
            <a:endParaRPr lang="en-US" altLang="zh-CN" sz="2000" dirty="0" smtClean="0">
              <a:solidFill>
                <a:schemeClr val="accent1"/>
              </a:solidFill>
              <a:latin typeface="+mj-ea"/>
              <a:ea typeface="+mj-ea"/>
            </a:endParaRPr>
          </a:p>
          <a:p>
            <a:pPr>
              <a:lnSpc>
                <a:spcPct val="100000"/>
              </a:lnSpc>
            </a:pPr>
            <a:endParaRPr lang="en-US" altLang="zh-CN" sz="2000" dirty="0">
              <a:solidFill>
                <a:schemeClr val="accent1"/>
              </a:solidFill>
              <a:latin typeface="+mj-ea"/>
              <a:ea typeface="+mj-ea"/>
            </a:endParaRPr>
          </a:p>
          <a:p>
            <a:pPr>
              <a:lnSpc>
                <a:spcPct val="100000"/>
              </a:lnSpc>
            </a:pPr>
            <a:endParaRPr lang="zh-CN" altLang="en-US" sz="20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5081313" y="0"/>
            <a:ext cx="4062687" cy="2784219"/>
          </a:xfrm>
          <a:prstGeom prst="rect">
            <a:avLst/>
          </a:prstGeom>
        </p:spPr>
      </p:pic>
      <p:pic>
        <p:nvPicPr>
          <p:cNvPr id="9" name="图片 8"/>
          <p:cNvPicPr>
            <a:picLocks noChangeAspect="1"/>
          </p:cNvPicPr>
          <p:nvPr/>
        </p:nvPicPr>
        <p:blipFill>
          <a:blip r:embed="rId3"/>
          <a:stretch>
            <a:fillRect/>
          </a:stretch>
        </p:blipFill>
        <p:spPr>
          <a:xfrm>
            <a:off x="5012754" y="2784219"/>
            <a:ext cx="4131246" cy="2439420"/>
          </a:xfrm>
          <a:prstGeom prst="rect">
            <a:avLst/>
          </a:prstGeom>
        </p:spPr>
      </p:pic>
      <p:sp>
        <p:nvSpPr>
          <p:cNvPr id="10" name="矩形 9">
            <a:extLst>
              <a:ext uri="{FF2B5EF4-FFF2-40B4-BE49-F238E27FC236}">
                <a16:creationId xmlns:a16="http://schemas.microsoft.com/office/drawing/2014/main" id="{0CA66643-9075-4EFD-A531-4C8BC8B3A16A}"/>
              </a:ext>
            </a:extLst>
          </p:cNvPr>
          <p:cNvSpPr/>
          <p:nvPr/>
        </p:nvSpPr>
        <p:spPr bwMode="auto">
          <a:xfrm>
            <a:off x="314367" y="264938"/>
            <a:ext cx="3262432" cy="400110"/>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a:t>
            </a:r>
            <a:r>
              <a:rPr lang="zh-CN" altLang="en-US" sz="2000" kern="1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四</a:t>
            </a:r>
            <a:r>
              <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部分</a:t>
            </a: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未来工作及拓展</a:t>
            </a:r>
            <a:endParaRPr kumimoji="0" lang="zh-CN" altLang="en-US" sz="2000" b="0" i="0" u="none" strike="noStrike" kern="100" cap="none" spc="0" normalizeH="0" baseline="0" noProof="0" dirty="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16481503"/>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2834530" y="-157272"/>
            <a:ext cx="3474940" cy="2018887"/>
          </a:xfrm>
          <a:prstGeom prst="triangle">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A95C7340-76D4-4BF7-9371-DA16876D2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962" y="394971"/>
            <a:ext cx="1362075" cy="457200"/>
          </a:xfrm>
          <a:prstGeom prst="rect">
            <a:avLst/>
          </a:prstGeom>
        </p:spPr>
      </p:pic>
      <p:sp>
        <p:nvSpPr>
          <p:cNvPr id="27" name="矩形 26">
            <a:extLst>
              <a:ext uri="{FF2B5EF4-FFF2-40B4-BE49-F238E27FC236}">
                <a16:creationId xmlns:a16="http://schemas.microsoft.com/office/drawing/2014/main" id="{07504988-1734-4FD3-8279-A5A87C36545E}"/>
              </a:ext>
            </a:extLst>
          </p:cNvPr>
          <p:cNvSpPr/>
          <p:nvPr/>
        </p:nvSpPr>
        <p:spPr bwMode="auto">
          <a:xfrm>
            <a:off x="2143333" y="2274050"/>
            <a:ext cx="5487592" cy="1292662"/>
          </a:xfrm>
          <a:prstGeom prst="rect">
            <a:avLst/>
          </a:prstGeom>
        </p:spPr>
        <p:txBody>
          <a:bodyPr wrap="none">
            <a:spAutoFit/>
          </a:bodyPr>
          <a:lstStyle/>
          <a:p>
            <a:pPr>
              <a:defRPr/>
            </a:pPr>
            <a:r>
              <a:rPr lang="en-US" altLang="zh-CN" sz="3200" kern="100" spc="3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Thanks For Watching</a:t>
            </a:r>
            <a:r>
              <a:rPr lang="zh-CN" altLang="en-US" sz="3200" kern="100" spc="3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200" kern="100" spc="3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endParaRPr lang="en-US" altLang="zh-CN" sz="3200" kern="100" spc="3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400" kern="100" spc="300" dirty="0" smtClean="0">
                <a:solidFill>
                  <a:srgbClr val="304371"/>
                </a:solidFill>
                <a:latin typeface="微软雅黑" panose="020B0503020204020204" pitchFamily="34" charset="-122"/>
                <a:ea typeface="微软雅黑" panose="020B0503020204020204" pitchFamily="34" charset="-122"/>
                <a:cs typeface="Times New Roman" panose="02020603050405020304" pitchFamily="18" charset="0"/>
              </a:rPr>
              <a:t>汇报人：丁沐河</a:t>
            </a:r>
            <a:endParaRPr lang="zh-CN" altLang="en-US" sz="1400" kern="100" spc="300" dirty="0">
              <a:solidFill>
                <a:srgbClr val="30437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2863842" y="2094283"/>
            <a:ext cx="3416320" cy="523220"/>
          </a:xfrm>
          <a:prstGeom prst="rect">
            <a:avLst/>
          </a:prstGeom>
          <a:noFill/>
        </p:spPr>
        <p:txBody>
          <a:bodyPr wrap="none">
            <a:spAutoFit/>
          </a:bodyPr>
          <a:lstStyle/>
          <a:p>
            <a:pPr algn="ctr">
              <a:defRPr/>
            </a:pPr>
            <a:r>
              <a:rPr lang="zh-CN" altLang="en-US" sz="28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课题背景，发展现状</a:t>
            </a:r>
            <a:endPar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3770392" y="2801299"/>
            <a:ext cx="1603216" cy="581057"/>
          </a:xfrm>
          <a:prstGeom prst="rect">
            <a:avLst/>
          </a:prstGeom>
        </p:spPr>
        <p:txBody>
          <a:bodyPr wrap="square">
            <a:spAutoFit/>
          </a:bodyPr>
          <a:lstStyle/>
          <a:p>
            <a:pPr lvl="0" algn="ctr">
              <a:lnSpc>
                <a:spcPct val="150000"/>
              </a:lnSpc>
            </a:pPr>
            <a:r>
              <a:rPr lang="en-US" altLang="zh-CN" sz="2400" dirty="0">
                <a:solidFill>
                  <a:schemeClr val="accent1"/>
                </a:solidFill>
                <a:latin typeface="Impact" panose="020B0806030902050204" pitchFamily="34" charset="0"/>
                <a:ea typeface="+mj-ea"/>
              </a:rPr>
              <a:t>1</a:t>
            </a:r>
          </a:p>
        </p:txBody>
      </p:sp>
      <p:cxnSp>
        <p:nvCxnSpPr>
          <p:cNvPr id="16" name="直接连接符 15"/>
          <p:cNvCxnSpPr/>
          <p:nvPr/>
        </p:nvCxnSpPr>
        <p:spPr>
          <a:xfrm>
            <a:off x="4451898" y="3382356"/>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3319" y="920978"/>
            <a:ext cx="7575772" cy="401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bwMode="auto">
          <a:xfrm>
            <a:off x="314367" y="264938"/>
            <a:ext cx="3775393" cy="400110"/>
          </a:xfrm>
          <a:prstGeom prst="rect">
            <a:avLst/>
          </a:prstGeom>
          <a:noFill/>
        </p:spPr>
        <p:txBody>
          <a:bodyPr wrap="none">
            <a:spAutoFit/>
          </a:bodyPr>
          <a:lstStyle/>
          <a:p>
            <a:pPr>
              <a:defRPr/>
            </a:pPr>
            <a:r>
              <a:rPr lang="zh-CN" altLang="en-US"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0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：课题背景，发展现状</a:t>
            </a:r>
            <a:endParaRPr lang="zh-CN" altLang="en-US"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46103" y="1230165"/>
            <a:ext cx="7090116" cy="2862322"/>
          </a:xfrm>
          <a:prstGeom prst="rect">
            <a:avLst/>
          </a:prstGeom>
        </p:spPr>
        <p:txBody>
          <a:bodyPr wrap="square">
            <a:spAutoFit/>
          </a:bodyPr>
          <a:lstStyle/>
          <a:p>
            <a:pPr>
              <a:lnSpc>
                <a:spcPct val="150000"/>
              </a:lnSpc>
            </a:pPr>
            <a:r>
              <a:rPr lang="zh-CN" altLang="en-US" sz="1200" dirty="0" smtClean="0">
                <a:solidFill>
                  <a:schemeClr val="bg1"/>
                </a:solidFill>
              </a:rPr>
              <a:t>目前</a:t>
            </a:r>
            <a:r>
              <a:rPr lang="zh-CN" altLang="en-US" sz="1200" dirty="0">
                <a:solidFill>
                  <a:schemeClr val="bg1"/>
                </a:solidFill>
              </a:rPr>
              <a:t>，人脸检测技术受到来自学术界和工业界越来越多的关注，究其原因，至少有三个方面的促进因素：</a:t>
            </a:r>
            <a:r>
              <a:rPr lang="zh-CN" altLang="en-US" sz="1200" b="1" dirty="0">
                <a:solidFill>
                  <a:schemeClr val="bg1"/>
                </a:solidFill>
              </a:rPr>
              <a:t>人机交互方式的演变</a:t>
            </a:r>
            <a:r>
              <a:rPr lang="zh-CN" altLang="en-US" sz="1200" dirty="0" smtClean="0">
                <a:solidFill>
                  <a:schemeClr val="bg1"/>
                </a:solidFill>
              </a:rPr>
              <a:t>、</a:t>
            </a:r>
            <a:r>
              <a:rPr lang="zh-CN" altLang="en-US" sz="1200" b="1" dirty="0" smtClean="0">
                <a:solidFill>
                  <a:schemeClr val="bg1"/>
                </a:solidFill>
              </a:rPr>
              <a:t>生物特征识别的发展</a:t>
            </a:r>
            <a:r>
              <a:rPr lang="zh-CN" altLang="en-US" sz="1200" dirty="0" smtClean="0">
                <a:solidFill>
                  <a:schemeClr val="bg1"/>
                </a:solidFill>
              </a:rPr>
              <a:t>、</a:t>
            </a:r>
            <a:r>
              <a:rPr lang="zh-CN" altLang="en-US" sz="1200" b="1" dirty="0">
                <a:solidFill>
                  <a:schemeClr val="bg1"/>
                </a:solidFill>
              </a:rPr>
              <a:t>物体检测的研究</a:t>
            </a:r>
            <a:r>
              <a:rPr lang="zh-CN" altLang="en-US" sz="1200" dirty="0">
                <a:solidFill>
                  <a:schemeClr val="bg1"/>
                </a:solidFill>
              </a:rPr>
              <a:t>。首先，人脸检测技术的提出是人机交互研究发展的需要。其次，</a:t>
            </a:r>
            <a:r>
              <a:rPr lang="zh-CN" altLang="en-US" sz="1200" dirty="0" smtClean="0">
                <a:solidFill>
                  <a:schemeClr val="bg1"/>
                </a:solidFill>
              </a:rPr>
              <a:t>在生物</a:t>
            </a:r>
            <a:r>
              <a:rPr lang="zh-CN" altLang="en-US" sz="1200" dirty="0">
                <a:solidFill>
                  <a:schemeClr val="bg1"/>
                </a:solidFill>
              </a:rPr>
              <a:t>特征识别技术中，作为人脸自动识别系统的先决条件，人脸检测技术有着十分重要的作用。最后，在理论上讲，人脸检测对于人脸识别，表情识别，目标检测和识别有着重要的研究意义。</a:t>
            </a:r>
          </a:p>
          <a:p>
            <a:pPr>
              <a:lnSpc>
                <a:spcPct val="150000"/>
              </a:lnSpc>
            </a:pPr>
            <a:r>
              <a:rPr lang="zh-CN" altLang="en-US" sz="1200" dirty="0">
                <a:solidFill>
                  <a:schemeClr val="bg1"/>
                </a:solidFill>
              </a:rPr>
              <a:t>而且，人脸检测技术是所有人脸影像分析衍生应用的基础，这些扩展应用细分有人脸识别、人脸验证、人脸跟踪、人脸属性识别，人脸行为分析、个人相册管理、机器人人机交互、社交平台的应用等。</a:t>
            </a:r>
          </a:p>
          <a:p>
            <a:pPr>
              <a:lnSpc>
                <a:spcPct val="150000"/>
              </a:lnSpc>
            </a:pPr>
            <a:r>
              <a:rPr lang="zh-CN" altLang="en-US" sz="1200" dirty="0">
                <a:solidFill>
                  <a:schemeClr val="bg1"/>
                </a:solidFill>
              </a:rPr>
              <a:t>从应用领域上可以分为：①以企事业单位管理及商业保密为主的商用人脸检测；②大规模联网布控的多角度多背景的安防人脸检测；③反恐安全、调查取证、刑事侦查为主的低分辨率尺度多样的军用</a:t>
            </a:r>
            <a:r>
              <a:rPr lang="en-US" altLang="zh-CN" sz="1200" dirty="0">
                <a:solidFill>
                  <a:schemeClr val="bg1"/>
                </a:solidFill>
              </a:rPr>
              <a:t>/</a:t>
            </a:r>
            <a:r>
              <a:rPr lang="zh-CN" altLang="en-US" sz="1200" dirty="0">
                <a:solidFill>
                  <a:schemeClr val="bg1"/>
                </a:solidFill>
              </a:rPr>
              <a:t>警用人脸检测；④当然还有基于互联网社交娱乐应用等的一般人脸检测</a:t>
            </a:r>
            <a:r>
              <a:rPr lang="zh-CN" altLang="en-US" sz="1200" dirty="0" smtClean="0">
                <a:solidFill>
                  <a:schemeClr val="bg1"/>
                </a:solidFill>
              </a:rPr>
              <a:t>。</a:t>
            </a:r>
            <a:endParaRPr lang="zh-CN" altLang="en-US" sz="1050" dirty="0">
              <a:solidFill>
                <a:schemeClr val="bg1"/>
              </a:solidFill>
            </a:endParaRPr>
          </a:p>
        </p:txBody>
      </p:sp>
    </p:spTree>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388199" y="861594"/>
            <a:ext cx="4321948" cy="738664"/>
          </a:xfrm>
          <a:prstGeom prst="rect">
            <a:avLst/>
          </a:prstGeom>
          <a:noFill/>
        </p:spPr>
        <p:txBody>
          <a:bodyPr wrap="square" rtlCol="0">
            <a:spAutoFit/>
          </a:bodyPr>
          <a:lstStyle/>
          <a:p>
            <a:pPr>
              <a:lnSpc>
                <a:spcPct val="150000"/>
              </a:lnSpc>
            </a:pPr>
            <a:r>
              <a:rPr lang="zh-CN" altLang="en-US" sz="1400" dirty="0" smtClean="0">
                <a:solidFill>
                  <a:schemeClr val="accent1"/>
                </a:solidFill>
                <a:latin typeface="+mj-ea"/>
                <a:ea typeface="+mj-ea"/>
              </a:rPr>
              <a:t>在</a:t>
            </a:r>
            <a:r>
              <a:rPr lang="zh-CN" altLang="en-US" sz="1400" dirty="0">
                <a:solidFill>
                  <a:schemeClr val="accent1"/>
                </a:solidFill>
                <a:latin typeface="+mj-ea"/>
                <a:ea typeface="+mj-ea"/>
              </a:rPr>
              <a:t>学术研究中分为约束环境人脸检测和非约束环境人脸检测，</a:t>
            </a:r>
            <a:r>
              <a:rPr lang="zh-CN" altLang="en-US" sz="1400" dirty="0" smtClean="0">
                <a:solidFill>
                  <a:schemeClr val="accent1"/>
                </a:solidFill>
                <a:latin typeface="+mj-ea"/>
                <a:ea typeface="+mj-ea"/>
              </a:rPr>
              <a:t>如图。</a:t>
            </a:r>
            <a:endParaRPr lang="zh-CN" altLang="en-US" sz="14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图片 5"/>
          <p:cNvPicPr/>
          <p:nvPr/>
        </p:nvPicPr>
        <p:blipFill>
          <a:blip r:embed="rId2"/>
          <a:stretch>
            <a:fillRect/>
          </a:stretch>
        </p:blipFill>
        <p:spPr>
          <a:xfrm>
            <a:off x="4756197" y="217088"/>
            <a:ext cx="4387803" cy="4686017"/>
          </a:xfrm>
          <a:prstGeom prst="rect">
            <a:avLst/>
          </a:prstGeom>
        </p:spPr>
      </p:pic>
      <p:pic>
        <p:nvPicPr>
          <p:cNvPr id="8" name="图片 7"/>
          <p:cNvPicPr>
            <a:picLocks noChangeAspect="1"/>
          </p:cNvPicPr>
          <p:nvPr/>
        </p:nvPicPr>
        <p:blipFill>
          <a:blip r:embed="rId3"/>
          <a:stretch>
            <a:fillRect/>
          </a:stretch>
        </p:blipFill>
        <p:spPr>
          <a:xfrm>
            <a:off x="646103" y="1710539"/>
            <a:ext cx="2689030" cy="2694038"/>
          </a:xfrm>
          <a:prstGeom prst="rect">
            <a:avLst/>
          </a:prstGeom>
        </p:spPr>
      </p:pic>
      <p:sp>
        <p:nvSpPr>
          <p:cNvPr id="10" name="矩形 9"/>
          <p:cNvSpPr/>
          <p:nvPr/>
        </p:nvSpPr>
        <p:spPr bwMode="auto">
          <a:xfrm>
            <a:off x="314367" y="264938"/>
            <a:ext cx="3775393" cy="400110"/>
          </a:xfrm>
          <a:prstGeom prst="rect">
            <a:avLst/>
          </a:prstGeom>
          <a:noFill/>
        </p:spPr>
        <p:txBody>
          <a:bodyPr wrap="none">
            <a:spAutoFit/>
          </a:bodyPr>
          <a:lstStyle/>
          <a:p>
            <a:pPr>
              <a:defRPr/>
            </a:pPr>
            <a:r>
              <a:rPr lang="zh-CN" altLang="en-US"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0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：课题背景，发展现状</a:t>
            </a:r>
            <a:endParaRPr lang="zh-CN" altLang="en-US"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95063654"/>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2E2B4EE-C21D-4B3B-9CBF-0BB9FC77152E}"/>
              </a:ext>
            </a:extLst>
          </p:cNvPr>
          <p:cNvSpPr txBox="1"/>
          <p:nvPr/>
        </p:nvSpPr>
        <p:spPr>
          <a:xfrm>
            <a:off x="123594" y="1042987"/>
            <a:ext cx="5139140" cy="3323987"/>
          </a:xfrm>
          <a:prstGeom prst="rect">
            <a:avLst/>
          </a:prstGeom>
          <a:noFill/>
        </p:spPr>
        <p:txBody>
          <a:bodyPr wrap="square" rtlCol="0">
            <a:spAutoFit/>
          </a:bodyPr>
          <a:lstStyle/>
          <a:p>
            <a:pPr>
              <a:lnSpc>
                <a:spcPct val="150000"/>
              </a:lnSpc>
            </a:pPr>
            <a:r>
              <a:rPr lang="zh-CN" altLang="en-US" sz="1400" dirty="0" smtClean="0">
                <a:solidFill>
                  <a:schemeClr val="accent1"/>
                </a:solidFill>
                <a:latin typeface="+mj-ea"/>
                <a:ea typeface="+mj-ea"/>
              </a:rPr>
              <a:t>  人</a:t>
            </a:r>
            <a:r>
              <a:rPr lang="zh-CN" altLang="en-US" sz="1400" dirty="0">
                <a:solidFill>
                  <a:schemeClr val="accent1"/>
                </a:solidFill>
                <a:latin typeface="+mj-ea"/>
                <a:ea typeface="+mj-ea"/>
              </a:rPr>
              <a:t>脸检测的研究在过去二十年例取得了巨大进步，特别是</a:t>
            </a:r>
            <a:r>
              <a:rPr lang="en-US" altLang="zh-CN" sz="1400" dirty="0">
                <a:solidFill>
                  <a:schemeClr val="accent1"/>
                </a:solidFill>
                <a:latin typeface="+mj-ea"/>
                <a:ea typeface="+mj-ea"/>
              </a:rPr>
              <a:t>Viola and Jones</a:t>
            </a:r>
            <a:r>
              <a:rPr lang="zh-CN" altLang="en-US" sz="1400" dirty="0">
                <a:solidFill>
                  <a:schemeClr val="accent1"/>
                </a:solidFill>
                <a:latin typeface="+mj-ea"/>
                <a:ea typeface="+mj-ea"/>
              </a:rPr>
              <a:t>提出了开创性算法，（</a:t>
            </a:r>
            <a:r>
              <a:rPr lang="en-US" altLang="zh-CN" sz="1400" dirty="0">
                <a:solidFill>
                  <a:schemeClr val="accent1"/>
                </a:solidFill>
                <a:latin typeface="+mj-ea"/>
                <a:ea typeface="+mj-ea"/>
              </a:rPr>
              <a:t>Viola-Jones</a:t>
            </a:r>
            <a:r>
              <a:rPr lang="zh-CN" altLang="en-US" sz="1400" dirty="0">
                <a:solidFill>
                  <a:schemeClr val="accent1"/>
                </a:solidFill>
                <a:latin typeface="+mj-ea"/>
                <a:ea typeface="+mj-ea"/>
              </a:rPr>
              <a:t>人脸检测器）他们通过</a:t>
            </a:r>
            <a:r>
              <a:rPr lang="en-US" altLang="zh-CN" sz="1400" dirty="0" err="1">
                <a:solidFill>
                  <a:schemeClr val="accent1"/>
                </a:solidFill>
                <a:latin typeface="+mj-ea"/>
                <a:ea typeface="+mj-ea"/>
              </a:rPr>
              <a:t>Haar</a:t>
            </a:r>
            <a:r>
              <a:rPr lang="en-US" altLang="zh-CN" sz="1400" dirty="0">
                <a:solidFill>
                  <a:schemeClr val="accent1"/>
                </a:solidFill>
                <a:latin typeface="+mj-ea"/>
                <a:ea typeface="+mj-ea"/>
              </a:rPr>
              <a:t>-Like</a:t>
            </a:r>
            <a:r>
              <a:rPr lang="zh-CN" altLang="en-US" sz="1400" dirty="0">
                <a:solidFill>
                  <a:schemeClr val="accent1"/>
                </a:solidFill>
                <a:latin typeface="+mj-ea"/>
                <a:ea typeface="+mj-ea"/>
              </a:rPr>
              <a:t>特征和</a:t>
            </a:r>
            <a:r>
              <a:rPr lang="en-US" altLang="zh-CN" sz="1400" dirty="0" err="1">
                <a:solidFill>
                  <a:schemeClr val="accent1"/>
                </a:solidFill>
                <a:latin typeface="+mj-ea"/>
                <a:ea typeface="+mj-ea"/>
              </a:rPr>
              <a:t>AdaBoost</a:t>
            </a:r>
            <a:r>
              <a:rPr lang="zh-CN" altLang="en-US" sz="1400" dirty="0">
                <a:solidFill>
                  <a:schemeClr val="accent1"/>
                </a:solidFill>
                <a:latin typeface="+mj-ea"/>
                <a:ea typeface="+mj-ea"/>
              </a:rPr>
              <a:t>去训练级联分类器获得实时效果很好的人脸检测器，然而研究指出当人脸在非约束环境下，该算法检测效果极差。这里说的非约束环境是对比于约束情况下人脸数单一、背景简单、直立正脸等相对理想的条件而言的，随着人脸识别、人脸跟踪等的大规模应用，人脸检测面临的要求越来越</a:t>
            </a:r>
            <a:r>
              <a:rPr lang="zh-CN" altLang="en-US" sz="1400" dirty="0" smtClean="0">
                <a:solidFill>
                  <a:schemeClr val="accent1"/>
                </a:solidFill>
                <a:latin typeface="+mj-ea"/>
                <a:ea typeface="+mj-ea"/>
              </a:rPr>
              <a:t>高：</a:t>
            </a:r>
            <a:r>
              <a:rPr lang="zh-CN" altLang="en-US" sz="1400" dirty="0">
                <a:solidFill>
                  <a:schemeClr val="accent1"/>
                </a:solidFill>
                <a:latin typeface="+mj-ea"/>
                <a:ea typeface="+mj-ea"/>
              </a:rPr>
              <a:t>人脸尺度多变、数量冗大、姿势多样包括俯拍人脸、戴帽子口罩等的遮挡、表情夸张、化妆伪装、光照条件恶劣、分辨率低甚至连肉眼都较难区分等。</a:t>
            </a:r>
          </a:p>
        </p:txBody>
      </p:sp>
      <p:pic>
        <p:nvPicPr>
          <p:cNvPr id="7" name="图片 6"/>
          <p:cNvPicPr>
            <a:picLocks noChangeAspect="1"/>
          </p:cNvPicPr>
          <p:nvPr/>
        </p:nvPicPr>
        <p:blipFill>
          <a:blip r:embed="rId2"/>
          <a:stretch>
            <a:fillRect/>
          </a:stretch>
        </p:blipFill>
        <p:spPr>
          <a:xfrm>
            <a:off x="5752415" y="32893"/>
            <a:ext cx="3170796" cy="1572241"/>
          </a:xfrm>
          <a:prstGeom prst="rect">
            <a:avLst/>
          </a:prstGeom>
        </p:spPr>
      </p:pic>
      <p:pic>
        <p:nvPicPr>
          <p:cNvPr id="9" name="图片 8"/>
          <p:cNvPicPr>
            <a:picLocks noChangeAspect="1"/>
          </p:cNvPicPr>
          <p:nvPr/>
        </p:nvPicPr>
        <p:blipFill>
          <a:blip r:embed="rId3"/>
          <a:stretch>
            <a:fillRect/>
          </a:stretch>
        </p:blipFill>
        <p:spPr>
          <a:xfrm>
            <a:off x="5794763" y="1605134"/>
            <a:ext cx="3086100" cy="1618289"/>
          </a:xfrm>
          <a:prstGeom prst="rect">
            <a:avLst/>
          </a:prstGeom>
        </p:spPr>
      </p:pic>
      <p:pic>
        <p:nvPicPr>
          <p:cNvPr id="10" name="图片 9"/>
          <p:cNvPicPr>
            <a:picLocks noChangeAspect="1"/>
          </p:cNvPicPr>
          <p:nvPr/>
        </p:nvPicPr>
        <p:blipFill>
          <a:blip r:embed="rId4"/>
          <a:stretch>
            <a:fillRect/>
          </a:stretch>
        </p:blipFill>
        <p:spPr>
          <a:xfrm>
            <a:off x="5794763" y="3223423"/>
            <a:ext cx="3086100" cy="1802487"/>
          </a:xfrm>
          <a:prstGeom prst="rect">
            <a:avLst/>
          </a:prstGeom>
        </p:spPr>
      </p:pic>
      <p:sp>
        <p:nvSpPr>
          <p:cNvPr id="11" name="矩形 10"/>
          <p:cNvSpPr/>
          <p:nvPr/>
        </p:nvSpPr>
        <p:spPr bwMode="auto">
          <a:xfrm>
            <a:off x="314367" y="264938"/>
            <a:ext cx="3775393" cy="400110"/>
          </a:xfrm>
          <a:prstGeom prst="rect">
            <a:avLst/>
          </a:prstGeom>
          <a:noFill/>
        </p:spPr>
        <p:txBody>
          <a:bodyPr wrap="none">
            <a:spAutoFit/>
          </a:bodyPr>
          <a:lstStyle/>
          <a:p>
            <a:pPr>
              <a:defRPr/>
            </a:pPr>
            <a:r>
              <a:rPr lang="zh-CN" altLang="en-US"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第一部分</a:t>
            </a:r>
            <a:r>
              <a:rPr lang="zh-CN" altLang="en-US" sz="2000"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：课题背景，发展现状</a:t>
            </a:r>
            <a:endParaRPr lang="zh-CN" altLang="en-US"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6652711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3064981" y="1925005"/>
            <a:ext cx="3035089" cy="1384995"/>
          </a:xfrm>
          <a:prstGeom prst="rect">
            <a:avLst/>
          </a:prstGeom>
          <a:noFill/>
        </p:spPr>
        <p:txBody>
          <a:bodyPr wrap="square">
            <a:spAutoFit/>
          </a:bodyPr>
          <a:lstStyle/>
          <a:p>
            <a:pPr algn="ctr">
              <a:defRPr/>
            </a:pPr>
            <a:r>
              <a:rPr lang="zh-CN" altLang="en-US" sz="2800" dirty="0" smtClean="0">
                <a:solidFill>
                  <a:schemeClr val="accent1"/>
                </a:solidFill>
                <a:latin typeface="+mj-ea"/>
              </a:rPr>
              <a:t>基于机器学习算法</a:t>
            </a:r>
            <a:r>
              <a:rPr lang="zh-CN" altLang="en-US" sz="2800" dirty="0">
                <a:solidFill>
                  <a:schemeClr val="accent1"/>
                </a:solidFill>
                <a:latin typeface="+mj-ea"/>
              </a:rPr>
              <a:t>及代码实现</a:t>
            </a:r>
          </a:p>
          <a:p>
            <a:pPr algn="ctr">
              <a:defRPr/>
            </a:pPr>
            <a:endParaRPr lang="zh-CN" altLang="en-US" sz="2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3770392" y="2801299"/>
            <a:ext cx="1603216" cy="581057"/>
          </a:xfrm>
          <a:prstGeom prst="rect">
            <a:avLst/>
          </a:prstGeom>
        </p:spPr>
        <p:txBody>
          <a:bodyPr wrap="square">
            <a:spAutoFit/>
          </a:bodyPr>
          <a:lstStyle/>
          <a:p>
            <a:pPr lvl="0" algn="ctr">
              <a:lnSpc>
                <a:spcPct val="150000"/>
              </a:lnSpc>
            </a:pPr>
            <a:r>
              <a:rPr lang="en-US" altLang="zh-CN" sz="2400" dirty="0">
                <a:solidFill>
                  <a:schemeClr val="accent1"/>
                </a:solidFill>
                <a:latin typeface="Impact" panose="020B0806030902050204" pitchFamily="34" charset="0"/>
                <a:ea typeface="+mj-ea"/>
              </a:rPr>
              <a:t>2</a:t>
            </a:r>
          </a:p>
        </p:txBody>
      </p:sp>
      <p:cxnSp>
        <p:nvCxnSpPr>
          <p:cNvPr id="16" name="直接连接符 15"/>
          <p:cNvCxnSpPr/>
          <p:nvPr/>
        </p:nvCxnSpPr>
        <p:spPr>
          <a:xfrm>
            <a:off x="4451898" y="3382356"/>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2496968" y="-465601"/>
            <a:ext cx="4171119" cy="2085559"/>
          </a:xfrm>
          <a:custGeom>
            <a:avLst/>
            <a:gdLst>
              <a:gd name="connsiteX0" fmla="*/ 0 w 3557939"/>
              <a:gd name="connsiteY0" fmla="*/ 0 h 1778969"/>
              <a:gd name="connsiteX1" fmla="*/ 3557939 w 3557939"/>
              <a:gd name="connsiteY1" fmla="*/ 0 h 1778969"/>
              <a:gd name="connsiteX2" fmla="*/ 1778970 w 3557939"/>
              <a:gd name="connsiteY2" fmla="*/ 1778969 h 1778969"/>
            </a:gdLst>
            <a:ahLst/>
            <a:cxnLst>
              <a:cxn ang="0">
                <a:pos x="connsiteX0" y="connsiteY0"/>
              </a:cxn>
              <a:cxn ang="0">
                <a:pos x="connsiteX1" y="connsiteY1"/>
              </a:cxn>
              <a:cxn ang="0">
                <a:pos x="connsiteX2" y="connsiteY2"/>
              </a:cxn>
            </a:cxnLst>
            <a:rect l="l" t="t" r="r" b="b"/>
            <a:pathLst>
              <a:path w="3557939" h="1778969">
                <a:moveTo>
                  <a:pt x="0" y="0"/>
                </a:moveTo>
                <a:lnTo>
                  <a:pt x="3557939" y="0"/>
                </a:lnTo>
                <a:lnTo>
                  <a:pt x="1778970" y="1778969"/>
                </a:lnTo>
                <a:close/>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5389017"/>
      </p:ext>
    </p:extLst>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517152" y="934570"/>
            <a:ext cx="3844340" cy="1254189"/>
          </a:xfrm>
          <a:prstGeom prst="rect">
            <a:avLst/>
          </a:prstGeom>
          <a:noFill/>
        </p:spPr>
        <p:txBody>
          <a:bodyPr wrap="square" rtlCol="0">
            <a:spAutoFit/>
          </a:bodyPr>
          <a:lstStyle/>
          <a:p>
            <a:pPr>
              <a:lnSpc>
                <a:spcPct val="100000"/>
              </a:lnSpc>
            </a:pPr>
            <a:r>
              <a:rPr lang="en-US" altLang="zh-CN" sz="2000" dirty="0" err="1">
                <a:solidFill>
                  <a:schemeClr val="accent1"/>
                </a:solidFill>
                <a:latin typeface="+mj-ea"/>
                <a:ea typeface="+mj-ea"/>
              </a:rPr>
              <a:t>Haar</a:t>
            </a:r>
            <a:r>
              <a:rPr lang="zh-CN" altLang="en-US" sz="2000" dirty="0">
                <a:solidFill>
                  <a:schemeClr val="accent1"/>
                </a:solidFill>
                <a:latin typeface="+mj-ea"/>
                <a:ea typeface="+mj-ea"/>
              </a:rPr>
              <a:t>分类器理论 </a:t>
            </a:r>
            <a:endParaRPr lang="en-US" altLang="zh-CN" sz="2000" dirty="0">
              <a:solidFill>
                <a:schemeClr val="accent1"/>
              </a:solidFill>
              <a:latin typeface="+mj-ea"/>
              <a:ea typeface="+mj-ea"/>
            </a:endParaRPr>
          </a:p>
          <a:p>
            <a:pPr>
              <a:lnSpc>
                <a:spcPct val="100000"/>
              </a:lnSpc>
            </a:pPr>
            <a:endParaRPr lang="en-US" altLang="zh-CN" dirty="0"/>
          </a:p>
          <a:p>
            <a:pPr>
              <a:lnSpc>
                <a:spcPct val="150000"/>
              </a:lnSpc>
            </a:pPr>
            <a:r>
              <a:rPr lang="en-US" altLang="zh-CN" sz="1400" dirty="0" err="1" smtClean="0">
                <a:solidFill>
                  <a:schemeClr val="accent1"/>
                </a:solidFill>
                <a:latin typeface="+mj-ea"/>
                <a:ea typeface="+mj-ea"/>
              </a:rPr>
              <a:t>Haar</a:t>
            </a:r>
            <a:r>
              <a:rPr lang="zh-CN" altLang="en-US" sz="1400" dirty="0">
                <a:solidFill>
                  <a:schemeClr val="accent1"/>
                </a:solidFill>
                <a:latin typeface="+mj-ea"/>
                <a:ea typeface="+mj-ea"/>
              </a:rPr>
              <a:t>分类器 </a:t>
            </a:r>
            <a:r>
              <a:rPr lang="en-US" altLang="zh-CN" sz="1400" dirty="0">
                <a:solidFill>
                  <a:schemeClr val="accent1"/>
                </a:solidFill>
                <a:latin typeface="+mj-ea"/>
                <a:ea typeface="+mj-ea"/>
              </a:rPr>
              <a:t>= </a:t>
            </a:r>
            <a:r>
              <a:rPr lang="en-US" altLang="zh-CN" sz="1400" dirty="0" err="1">
                <a:solidFill>
                  <a:schemeClr val="accent1"/>
                </a:solidFill>
                <a:latin typeface="+mj-ea"/>
                <a:ea typeface="+mj-ea"/>
              </a:rPr>
              <a:t>Haar</a:t>
            </a:r>
            <a:r>
              <a:rPr lang="en-US" altLang="zh-CN" sz="1400" dirty="0">
                <a:solidFill>
                  <a:schemeClr val="accent1"/>
                </a:solidFill>
                <a:latin typeface="+mj-ea"/>
                <a:ea typeface="+mj-ea"/>
              </a:rPr>
              <a:t>-like</a:t>
            </a:r>
            <a:r>
              <a:rPr lang="zh-CN" altLang="en-US" sz="1400" dirty="0">
                <a:solidFill>
                  <a:schemeClr val="accent1"/>
                </a:solidFill>
                <a:latin typeface="+mj-ea"/>
                <a:ea typeface="+mj-ea"/>
              </a:rPr>
              <a:t>特征 </a:t>
            </a:r>
            <a:r>
              <a:rPr lang="en-US" altLang="zh-CN" sz="1400" dirty="0">
                <a:solidFill>
                  <a:schemeClr val="accent1"/>
                </a:solidFill>
                <a:latin typeface="+mj-ea"/>
                <a:ea typeface="+mj-ea"/>
              </a:rPr>
              <a:t>+ </a:t>
            </a:r>
            <a:r>
              <a:rPr lang="zh-CN" altLang="en-US" sz="1400" dirty="0">
                <a:solidFill>
                  <a:schemeClr val="accent1"/>
                </a:solidFill>
                <a:latin typeface="+mj-ea"/>
                <a:ea typeface="+mj-ea"/>
              </a:rPr>
              <a:t>积分图方法 </a:t>
            </a:r>
            <a:r>
              <a:rPr lang="en-US" altLang="zh-CN" sz="1400" dirty="0">
                <a:solidFill>
                  <a:schemeClr val="accent1"/>
                </a:solidFill>
                <a:latin typeface="+mj-ea"/>
                <a:ea typeface="+mj-ea"/>
              </a:rPr>
              <a:t>+ </a:t>
            </a:r>
            <a:r>
              <a:rPr lang="en-US" altLang="zh-CN" sz="1400" dirty="0" err="1">
                <a:solidFill>
                  <a:schemeClr val="accent1"/>
                </a:solidFill>
                <a:latin typeface="+mj-ea"/>
                <a:ea typeface="+mj-ea"/>
              </a:rPr>
              <a:t>AdaBoost</a:t>
            </a:r>
            <a:r>
              <a:rPr lang="zh-CN" altLang="en-US" sz="1400" dirty="0">
                <a:solidFill>
                  <a:schemeClr val="accent1"/>
                </a:solidFill>
                <a:latin typeface="+mj-ea"/>
                <a:ea typeface="+mj-ea"/>
              </a:rPr>
              <a:t>级联；</a:t>
            </a:r>
            <a:endParaRPr lang="zh-CN" altLang="zh-CN" sz="1400" dirty="0">
              <a:solidFill>
                <a:schemeClr val="accent1"/>
              </a:solidFill>
              <a:latin typeface="+mj-ea"/>
              <a:ea typeface="+mj-ea"/>
            </a:endParaRPr>
          </a:p>
        </p:txBody>
      </p:sp>
      <p:sp>
        <p:nvSpPr>
          <p:cNvPr id="3" name="矩形 2">
            <a:extLst>
              <a:ext uri="{FF2B5EF4-FFF2-40B4-BE49-F238E27FC236}">
                <a16:creationId xmlns:a16="http://schemas.microsoft.com/office/drawing/2014/main" id="{0CA66643-9075-4EFD-A531-4C8BC8B3A16A}"/>
              </a:ext>
            </a:extLst>
          </p:cNvPr>
          <p:cNvSpPr/>
          <p:nvPr/>
        </p:nvSpPr>
        <p:spPr bwMode="auto">
          <a:xfrm>
            <a:off x="329619" y="317676"/>
            <a:ext cx="4801314" cy="707886"/>
          </a:xfrm>
          <a:prstGeom prst="rect">
            <a:avLst/>
          </a:prstGeom>
          <a:noFill/>
        </p:spPr>
        <p:txBody>
          <a:bodyPr wrap="none">
            <a:spAutoFit/>
          </a:bodyPr>
          <a:lstStyle/>
          <a:p>
            <a:pPr>
              <a:defRPr/>
            </a:pP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000" noProof="0" dirty="0" smtClean="0">
                <a:solidFill>
                  <a:schemeClr val="accent1"/>
                </a:solidFill>
                <a:latin typeface="+mj-ea"/>
                <a:ea typeface="+mj-ea"/>
              </a:rPr>
              <a:t>基于机器学习</a:t>
            </a:r>
            <a:r>
              <a:rPr lang="zh-CN" altLang="en-US" sz="2000" dirty="0" smtClean="0">
                <a:solidFill>
                  <a:schemeClr val="accent1"/>
                </a:solidFill>
                <a:latin typeface="+mj-ea"/>
                <a:ea typeface="+mj-ea"/>
              </a:rPr>
              <a:t>算法</a:t>
            </a:r>
            <a:r>
              <a:rPr lang="zh-CN" altLang="en-US" sz="2000" dirty="0">
                <a:solidFill>
                  <a:schemeClr val="accent1"/>
                </a:solidFill>
                <a:latin typeface="+mj-ea"/>
                <a:ea typeface="+mj-ea"/>
              </a:rPr>
              <a:t>及代码实现</a:t>
            </a:r>
          </a:p>
          <a:p>
            <a:pPr marR="0" lvl="0" indent="0" fontAlgn="auto">
              <a:spcBef>
                <a:spcPts val="0"/>
              </a:spcBef>
              <a:spcAft>
                <a:spcPts val="0"/>
              </a:spcAft>
              <a:buClrTx/>
              <a:buSzTx/>
              <a:buFontTx/>
              <a:buNone/>
              <a:tabLst/>
              <a:defRPr/>
            </a:pPr>
            <a:endParaRPr lang="zh-CN" altLang="en-US" sz="20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34248" y="2311987"/>
            <a:ext cx="3699614" cy="2462213"/>
          </a:xfrm>
          <a:prstGeom prst="rect">
            <a:avLst/>
          </a:prstGeom>
          <a:noFill/>
        </p:spPr>
        <p:txBody>
          <a:bodyPr wrap="square" rtlCol="0">
            <a:spAutoFit/>
          </a:bodyPr>
          <a:lstStyle/>
          <a:p>
            <a:r>
              <a:rPr lang="en-US" altLang="zh-CN" sz="1400" dirty="0" err="1">
                <a:solidFill>
                  <a:schemeClr val="accent1"/>
                </a:solidFill>
                <a:latin typeface="+mj-ea"/>
                <a:ea typeface="+mj-ea"/>
              </a:rPr>
              <a:t>Haar</a:t>
            </a:r>
            <a:r>
              <a:rPr lang="en-US" altLang="zh-CN" sz="1400" dirty="0">
                <a:solidFill>
                  <a:schemeClr val="accent1"/>
                </a:solidFill>
                <a:latin typeface="+mj-ea"/>
                <a:ea typeface="+mj-ea"/>
              </a:rPr>
              <a:t>-like</a:t>
            </a:r>
            <a:r>
              <a:rPr lang="zh-CN" altLang="en-US" sz="1400" dirty="0" smtClean="0">
                <a:solidFill>
                  <a:schemeClr val="accent1"/>
                </a:solidFill>
                <a:latin typeface="+mj-ea"/>
                <a:ea typeface="+mj-ea"/>
              </a:rPr>
              <a:t>特征</a:t>
            </a:r>
            <a:endParaRPr lang="en-US" altLang="zh-CN" sz="1400" dirty="0" smtClean="0">
              <a:solidFill>
                <a:schemeClr val="accent1"/>
              </a:solidFill>
              <a:latin typeface="+mj-ea"/>
              <a:ea typeface="+mj-ea"/>
            </a:endParaRPr>
          </a:p>
          <a:p>
            <a:endParaRPr lang="en-US" altLang="zh-CN" sz="1400" dirty="0">
              <a:solidFill>
                <a:schemeClr val="accent1"/>
              </a:solidFill>
              <a:latin typeface="+mj-ea"/>
              <a:ea typeface="+mj-ea"/>
            </a:endParaRPr>
          </a:p>
          <a:p>
            <a:endParaRPr lang="en-US" altLang="zh-CN" sz="1400" dirty="0" smtClean="0">
              <a:solidFill>
                <a:schemeClr val="accent1"/>
              </a:solidFill>
              <a:latin typeface="+mj-ea"/>
              <a:ea typeface="+mj-ea"/>
            </a:endParaRPr>
          </a:p>
          <a:p>
            <a:r>
              <a:rPr lang="zh-CN" altLang="en-US" sz="1400" dirty="0">
                <a:solidFill>
                  <a:schemeClr val="accent1"/>
                </a:solidFill>
                <a:latin typeface="+mj-ea"/>
                <a:ea typeface="+mj-ea"/>
              </a:rPr>
              <a:t>上图中两个矩形特征，表示出人脸的某些特征。比如中间一幅表示眼睛区域的颜色比脸颊区域的颜色深，右边一幅表示鼻梁两侧比鼻梁的颜色要深。同样，其他目标，如眼睛等，也可以用一些矩形特征来表示。使用特征比单纯地使用像素点具有很大的优越性，并且速度更快。</a:t>
            </a:r>
            <a:endParaRPr lang="en-US" altLang="zh-CN" sz="1400" dirty="0">
              <a:solidFill>
                <a:schemeClr val="accent1"/>
              </a:solidFill>
              <a:latin typeface="+mj-ea"/>
              <a:ea typeface="+mj-ea"/>
            </a:endParaRPr>
          </a:p>
          <a:p>
            <a:endParaRPr lang="zh-CN" altLang="en-US" sz="1400" dirty="0">
              <a:latin typeface="+mj-ea"/>
              <a:ea typeface="+mj-ea"/>
            </a:endParaRPr>
          </a:p>
        </p:txBody>
      </p:sp>
      <p:pic>
        <p:nvPicPr>
          <p:cNvPr id="6" name="图片 5"/>
          <p:cNvPicPr/>
          <p:nvPr/>
        </p:nvPicPr>
        <p:blipFill>
          <a:blip r:embed="rId2"/>
          <a:stretch>
            <a:fillRect/>
          </a:stretch>
        </p:blipFill>
        <p:spPr>
          <a:xfrm>
            <a:off x="5144232" y="317675"/>
            <a:ext cx="3999768" cy="1708477"/>
          </a:xfrm>
          <a:prstGeom prst="rect">
            <a:avLst/>
          </a:prstGeom>
        </p:spPr>
      </p:pic>
      <p:pic>
        <p:nvPicPr>
          <p:cNvPr id="7" name="图片 6"/>
          <p:cNvPicPr/>
          <p:nvPr/>
        </p:nvPicPr>
        <p:blipFill>
          <a:blip r:embed="rId3"/>
          <a:stretch>
            <a:fillRect/>
          </a:stretch>
        </p:blipFill>
        <p:spPr>
          <a:xfrm>
            <a:off x="5387725" y="1976488"/>
            <a:ext cx="3697516" cy="2661295"/>
          </a:xfrm>
          <a:prstGeom prst="rect">
            <a:avLst/>
          </a:prstGeom>
        </p:spPr>
      </p:pic>
    </p:spTree>
    <p:extLst>
      <p:ext uri="{BB962C8B-B14F-4D97-AF65-F5344CB8AC3E}">
        <p14:creationId xmlns:p14="http://schemas.microsoft.com/office/powerpoint/2010/main" val="1693685471"/>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E2B4EE-C21D-4B3B-9CBF-0BB9FC77152E}"/>
              </a:ext>
            </a:extLst>
          </p:cNvPr>
          <p:cNvSpPr txBox="1"/>
          <p:nvPr/>
        </p:nvSpPr>
        <p:spPr>
          <a:xfrm>
            <a:off x="517151" y="933957"/>
            <a:ext cx="2522077" cy="400110"/>
          </a:xfrm>
          <a:prstGeom prst="rect">
            <a:avLst/>
          </a:prstGeom>
          <a:noFill/>
        </p:spPr>
        <p:txBody>
          <a:bodyPr wrap="square" rtlCol="0">
            <a:spAutoFit/>
          </a:bodyPr>
          <a:lstStyle/>
          <a:p>
            <a:pPr>
              <a:lnSpc>
                <a:spcPct val="100000"/>
              </a:lnSpc>
            </a:pPr>
            <a:r>
              <a:rPr lang="zh-CN" altLang="en-US" sz="2000" dirty="0" smtClean="0">
                <a:solidFill>
                  <a:schemeClr val="accent1"/>
                </a:solidFill>
                <a:latin typeface="+mj-ea"/>
                <a:ea typeface="+mj-ea"/>
              </a:rPr>
              <a:t>快速计算积分图</a:t>
            </a:r>
            <a:endParaRPr lang="en-US" altLang="zh-CN" sz="2000" dirty="0">
              <a:solidFill>
                <a:schemeClr val="accent1"/>
              </a:solidFill>
              <a:latin typeface="+mj-ea"/>
              <a:ea typeface="+mj-ea"/>
            </a:endParaRPr>
          </a:p>
        </p:txBody>
      </p:sp>
      <p:cxnSp>
        <p:nvCxnSpPr>
          <p:cNvPr id="4" name="直接连接符 3">
            <a:extLst>
              <a:ext uri="{FF2B5EF4-FFF2-40B4-BE49-F238E27FC236}">
                <a16:creationId xmlns:a16="http://schemas.microsoft.com/office/drawing/2014/main" id="{47CDE9B9-05D6-47AD-B648-C53093B1C109}"/>
              </a:ext>
            </a:extLst>
          </p:cNvPr>
          <p:cNvCxnSpPr/>
          <p:nvPr/>
        </p:nvCxnSpPr>
        <p:spPr>
          <a:xfrm>
            <a:off x="388199" y="751312"/>
            <a:ext cx="257904"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4971143" y="844463"/>
            <a:ext cx="3824201" cy="1343660"/>
          </a:xfrm>
          <a:prstGeom prst="rect">
            <a:avLst/>
          </a:prstGeom>
        </p:spPr>
      </p:pic>
      <p:sp>
        <p:nvSpPr>
          <p:cNvPr id="7" name="文本框 6">
            <a:extLst>
              <a:ext uri="{FF2B5EF4-FFF2-40B4-BE49-F238E27FC236}">
                <a16:creationId xmlns:a16="http://schemas.microsoft.com/office/drawing/2014/main" id="{D2E2B4EE-C21D-4B3B-9CBF-0BB9FC77152E}"/>
              </a:ext>
            </a:extLst>
          </p:cNvPr>
          <p:cNvSpPr txBox="1"/>
          <p:nvPr/>
        </p:nvSpPr>
        <p:spPr>
          <a:xfrm>
            <a:off x="517151" y="2296786"/>
            <a:ext cx="3877233" cy="2000548"/>
          </a:xfrm>
          <a:prstGeom prst="rect">
            <a:avLst/>
          </a:prstGeom>
          <a:noFill/>
        </p:spPr>
        <p:txBody>
          <a:bodyPr wrap="square" rtlCol="0">
            <a:spAutoFit/>
          </a:bodyPr>
          <a:lstStyle/>
          <a:p>
            <a:pPr>
              <a:lnSpc>
                <a:spcPct val="100000"/>
              </a:lnSpc>
            </a:pPr>
            <a:r>
              <a:rPr lang="en-US" altLang="zh-CN" sz="2000" dirty="0" err="1">
                <a:solidFill>
                  <a:schemeClr val="accent1"/>
                </a:solidFill>
                <a:latin typeface="+mj-ea"/>
                <a:ea typeface="+mj-ea"/>
              </a:rPr>
              <a:t>Adaboost</a:t>
            </a:r>
            <a:r>
              <a:rPr lang="zh-CN" altLang="en-US" sz="2000" dirty="0">
                <a:solidFill>
                  <a:schemeClr val="accent1"/>
                </a:solidFill>
                <a:latin typeface="+mj-ea"/>
                <a:ea typeface="+mj-ea"/>
              </a:rPr>
              <a:t>级联</a:t>
            </a:r>
            <a:r>
              <a:rPr lang="zh-CN" altLang="en-US" sz="2000" dirty="0" smtClean="0">
                <a:solidFill>
                  <a:schemeClr val="accent1"/>
                </a:solidFill>
                <a:latin typeface="+mj-ea"/>
                <a:ea typeface="+mj-ea"/>
              </a:rPr>
              <a:t>分类器</a:t>
            </a:r>
            <a:endParaRPr lang="en-US" altLang="zh-CN" sz="2000" dirty="0" smtClean="0">
              <a:solidFill>
                <a:schemeClr val="accent1"/>
              </a:solidFill>
              <a:latin typeface="+mj-ea"/>
              <a:ea typeface="+mj-ea"/>
            </a:endParaRPr>
          </a:p>
          <a:p>
            <a:pPr>
              <a:lnSpc>
                <a:spcPct val="100000"/>
              </a:lnSpc>
            </a:pPr>
            <a:endParaRPr lang="en-US" altLang="zh-CN" sz="2000" dirty="0">
              <a:solidFill>
                <a:schemeClr val="accent1"/>
              </a:solidFill>
              <a:latin typeface="+mj-ea"/>
              <a:ea typeface="+mj-ea"/>
            </a:endParaRPr>
          </a:p>
          <a:p>
            <a:pPr>
              <a:lnSpc>
                <a:spcPct val="100000"/>
              </a:lnSpc>
            </a:pPr>
            <a:endParaRPr lang="en-US" altLang="zh-CN" sz="1400" dirty="0" smtClean="0">
              <a:solidFill>
                <a:schemeClr val="accent1"/>
              </a:solidFill>
              <a:latin typeface="+mj-ea"/>
              <a:ea typeface="+mj-ea"/>
            </a:endParaRPr>
          </a:p>
          <a:p>
            <a:pPr>
              <a:lnSpc>
                <a:spcPct val="100000"/>
              </a:lnSpc>
            </a:pPr>
            <a:r>
              <a:rPr lang="zh-CN" altLang="en-US" sz="1400" dirty="0">
                <a:solidFill>
                  <a:schemeClr val="accent1"/>
                </a:solidFill>
                <a:latin typeface="+mj-ea"/>
                <a:ea typeface="+mj-ea"/>
              </a:rPr>
              <a:t>一个弱分类器就是一个基本和上图类似的决策树，最基本的弱分类器只包含一个</a:t>
            </a:r>
            <a:r>
              <a:rPr lang="en-US" altLang="zh-CN" sz="1400" dirty="0" err="1">
                <a:solidFill>
                  <a:schemeClr val="accent1"/>
                </a:solidFill>
                <a:latin typeface="+mj-ea"/>
                <a:ea typeface="+mj-ea"/>
              </a:rPr>
              <a:t>Haar</a:t>
            </a:r>
            <a:r>
              <a:rPr lang="en-US" altLang="zh-CN" sz="1400" dirty="0">
                <a:solidFill>
                  <a:schemeClr val="accent1"/>
                </a:solidFill>
                <a:latin typeface="+mj-ea"/>
                <a:ea typeface="+mj-ea"/>
              </a:rPr>
              <a:t>-like</a:t>
            </a:r>
            <a:r>
              <a:rPr lang="zh-CN" altLang="en-US" sz="1400" dirty="0">
                <a:solidFill>
                  <a:schemeClr val="accent1"/>
                </a:solidFill>
                <a:latin typeface="+mj-ea"/>
                <a:ea typeface="+mj-ea"/>
              </a:rPr>
              <a:t>特征，也就是它的决策树只有一</a:t>
            </a:r>
            <a:r>
              <a:rPr lang="zh-CN" altLang="en-US" sz="1400" dirty="0" smtClean="0">
                <a:solidFill>
                  <a:schemeClr val="accent1"/>
                </a:solidFill>
                <a:latin typeface="+mj-ea"/>
                <a:ea typeface="+mj-ea"/>
              </a:rPr>
              <a:t>层。</a:t>
            </a:r>
            <a:endParaRPr lang="en-US" altLang="zh-CN" sz="1400" dirty="0" smtClean="0">
              <a:solidFill>
                <a:schemeClr val="accent1"/>
              </a:solidFill>
              <a:latin typeface="+mj-ea"/>
              <a:ea typeface="+mj-ea"/>
            </a:endParaRPr>
          </a:p>
          <a:p>
            <a:pPr>
              <a:lnSpc>
                <a:spcPct val="100000"/>
              </a:lnSpc>
            </a:pPr>
            <a:endParaRPr lang="en-US" altLang="zh-CN" sz="1400" dirty="0">
              <a:solidFill>
                <a:schemeClr val="accent1"/>
              </a:solidFill>
              <a:latin typeface="+mj-ea"/>
              <a:ea typeface="+mj-ea"/>
            </a:endParaRPr>
          </a:p>
          <a:p>
            <a:pPr>
              <a:lnSpc>
                <a:spcPct val="100000"/>
              </a:lnSpc>
            </a:pPr>
            <a:r>
              <a:rPr lang="zh-CN" altLang="en-US" sz="1400" dirty="0" smtClean="0">
                <a:solidFill>
                  <a:schemeClr val="accent1"/>
                </a:solidFill>
                <a:latin typeface="+mj-ea"/>
                <a:ea typeface="+mj-ea"/>
              </a:rPr>
              <a:t>从弱分类器再训练处出强分类器</a:t>
            </a:r>
            <a:endParaRPr lang="en-US" altLang="zh-CN" sz="1400" dirty="0">
              <a:solidFill>
                <a:schemeClr val="accent1"/>
              </a:solidFill>
              <a:latin typeface="+mj-ea"/>
              <a:ea typeface="+mj-ea"/>
            </a:endParaRPr>
          </a:p>
        </p:txBody>
      </p:sp>
      <p:pic>
        <p:nvPicPr>
          <p:cNvPr id="8" name="图片 7" descr="C:\Users\dmh\Desktop\1328274-20180816100358784-868305710.png"/>
          <p:cNvPicPr/>
          <p:nvPr/>
        </p:nvPicPr>
        <p:blipFill>
          <a:blip r:embed="rId3">
            <a:extLst>
              <a:ext uri="{28A0092B-C50C-407E-A947-70E740481C1C}">
                <a14:useLocalDpi xmlns:a14="http://schemas.microsoft.com/office/drawing/2010/main" val="0"/>
              </a:ext>
            </a:extLst>
          </a:blip>
          <a:srcRect/>
          <a:stretch>
            <a:fillRect/>
          </a:stretch>
        </p:blipFill>
        <p:spPr bwMode="auto">
          <a:xfrm>
            <a:off x="4548536" y="2188123"/>
            <a:ext cx="4529679" cy="2745690"/>
          </a:xfrm>
          <a:prstGeom prst="rect">
            <a:avLst/>
          </a:prstGeom>
          <a:noFill/>
          <a:ln>
            <a:noFill/>
          </a:ln>
        </p:spPr>
      </p:pic>
      <p:sp>
        <p:nvSpPr>
          <p:cNvPr id="9" name="矩形 8">
            <a:extLst>
              <a:ext uri="{FF2B5EF4-FFF2-40B4-BE49-F238E27FC236}">
                <a16:creationId xmlns:a16="http://schemas.microsoft.com/office/drawing/2014/main" id="{0CA66643-9075-4EFD-A531-4C8BC8B3A16A}"/>
              </a:ext>
            </a:extLst>
          </p:cNvPr>
          <p:cNvSpPr/>
          <p:nvPr/>
        </p:nvSpPr>
        <p:spPr bwMode="auto">
          <a:xfrm>
            <a:off x="169829" y="311105"/>
            <a:ext cx="4801314" cy="707886"/>
          </a:xfrm>
          <a:prstGeom prst="rect">
            <a:avLst/>
          </a:prstGeom>
          <a:noFill/>
        </p:spPr>
        <p:txBody>
          <a:bodyPr wrap="none">
            <a:spAutoFit/>
          </a:bodyPr>
          <a:lstStyle/>
          <a:p>
            <a:pPr>
              <a:defRPr/>
            </a:pPr>
            <a:r>
              <a:rPr kumimoji="0" lang="zh-CN" altLang="en-US" sz="2000" b="0" i="0" u="none" strike="noStrike" kern="100" cap="none" spc="0" normalizeH="0" baseline="0" noProof="0" dirty="0" smtClean="0">
                <a:ln>
                  <a:noFill/>
                </a:ln>
                <a:solidFill>
                  <a:srgbClr val="30437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第二部分：</a:t>
            </a:r>
            <a:r>
              <a:rPr lang="zh-CN" altLang="en-US" sz="2000" noProof="0" dirty="0" smtClean="0">
                <a:solidFill>
                  <a:schemeClr val="accent1"/>
                </a:solidFill>
                <a:latin typeface="+mj-ea"/>
                <a:ea typeface="+mj-ea"/>
              </a:rPr>
              <a:t>基于机器学习</a:t>
            </a:r>
            <a:r>
              <a:rPr lang="zh-CN" altLang="en-US" sz="2000" dirty="0" smtClean="0">
                <a:solidFill>
                  <a:schemeClr val="accent1"/>
                </a:solidFill>
                <a:latin typeface="+mj-ea"/>
                <a:ea typeface="+mj-ea"/>
              </a:rPr>
              <a:t>算法</a:t>
            </a:r>
            <a:r>
              <a:rPr lang="zh-CN" altLang="en-US" sz="2000" dirty="0">
                <a:solidFill>
                  <a:schemeClr val="accent1"/>
                </a:solidFill>
                <a:latin typeface="+mj-ea"/>
                <a:ea typeface="+mj-ea"/>
              </a:rPr>
              <a:t>及代码实现</a:t>
            </a:r>
          </a:p>
          <a:p>
            <a:pPr marR="0" lvl="0" indent="0" fontAlgn="auto">
              <a:spcBef>
                <a:spcPts val="0"/>
              </a:spcBef>
              <a:spcAft>
                <a:spcPts val="0"/>
              </a:spcAft>
              <a:buClrTx/>
              <a:buSzTx/>
              <a:buFontTx/>
              <a:buNone/>
              <a:tabLst/>
              <a:defRPr/>
            </a:pPr>
            <a:endParaRPr lang="zh-CN" altLang="en-US" sz="2000" dirty="0">
              <a:solidFill>
                <a:schemeClr val="accent1"/>
              </a:solidFill>
              <a:latin typeface="+mj-ea"/>
              <a:ea typeface="+mj-ea"/>
            </a:endParaRPr>
          </a:p>
        </p:txBody>
      </p:sp>
    </p:spTree>
    <p:extLst>
      <p:ext uri="{BB962C8B-B14F-4D97-AF65-F5344CB8AC3E}">
        <p14:creationId xmlns:p14="http://schemas.microsoft.com/office/powerpoint/2010/main" val="474534997"/>
      </p:ext>
    </p:extLst>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560</TotalTime>
  <Words>1910</Words>
  <Application>Microsoft Office PowerPoint</Application>
  <PresentationFormat>全屏显示(16:9)</PresentationFormat>
  <Paragraphs>133</Paragraphs>
  <Slides>26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宋体</vt:lpstr>
      <vt:lpstr>微软雅黑</vt:lpstr>
      <vt:lpstr>微软雅黑 Light</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Goodnight</dc:creator>
  <cp:lastModifiedBy>丁 沐河</cp:lastModifiedBy>
  <cp:revision>418</cp:revision>
  <dcterms:created xsi:type="dcterms:W3CDTF">2017-05-01T12:27:00Z</dcterms:created>
  <dcterms:modified xsi:type="dcterms:W3CDTF">2019-10-23T10:43:14Z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